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Lst>
  <p:sldSz cy="5143500" cx="9144000"/>
  <p:notesSz cx="6858000" cy="9144000"/>
  <p:embeddedFontLst>
    <p:embeddedFont>
      <p:font typeface="Inconsolata"/>
      <p:regular r:id="rId63"/>
      <p:bold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slide" Target="slides/slide58.xml"/><Relationship Id="rId61" Type="http://schemas.openxmlformats.org/officeDocument/2006/relationships/slide" Target="slides/slide57.xml"/><Relationship Id="rId20" Type="http://schemas.openxmlformats.org/officeDocument/2006/relationships/slide" Target="slides/slide16.xml"/><Relationship Id="rId64" Type="http://schemas.openxmlformats.org/officeDocument/2006/relationships/font" Target="fonts/Inconsolata-bold.fntdata"/><Relationship Id="rId63" Type="http://schemas.openxmlformats.org/officeDocument/2006/relationships/font" Target="fonts/Inconsolata-regular.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60" Type="http://schemas.openxmlformats.org/officeDocument/2006/relationships/slide" Target="slides/slide56.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11" Type="http://schemas.openxmlformats.org/officeDocument/2006/relationships/slide" Target="slides/slide7.xml"/><Relationship Id="rId55" Type="http://schemas.openxmlformats.org/officeDocument/2006/relationships/slide" Target="slides/slide51.xml"/><Relationship Id="rId10" Type="http://schemas.openxmlformats.org/officeDocument/2006/relationships/slide" Target="slides/slide6.xml"/><Relationship Id="rId54" Type="http://schemas.openxmlformats.org/officeDocument/2006/relationships/slide" Target="slides/slide50.xml"/><Relationship Id="rId13" Type="http://schemas.openxmlformats.org/officeDocument/2006/relationships/slide" Target="slides/slide9.xml"/><Relationship Id="rId57" Type="http://schemas.openxmlformats.org/officeDocument/2006/relationships/slide" Target="slides/slide53.xml"/><Relationship Id="rId12" Type="http://schemas.openxmlformats.org/officeDocument/2006/relationships/slide" Target="slides/slide8.xml"/><Relationship Id="rId56" Type="http://schemas.openxmlformats.org/officeDocument/2006/relationships/slide" Target="slides/slide52.xml"/><Relationship Id="rId15" Type="http://schemas.openxmlformats.org/officeDocument/2006/relationships/slide" Target="slides/slide11.xml"/><Relationship Id="rId59" Type="http://schemas.openxmlformats.org/officeDocument/2006/relationships/slide" Target="slides/slide55.xml"/><Relationship Id="rId14" Type="http://schemas.openxmlformats.org/officeDocument/2006/relationships/slide" Target="slides/slide10.xml"/><Relationship Id="rId58" Type="http://schemas.openxmlformats.org/officeDocument/2006/relationships/slide" Target="slides/slide54.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788071c3d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788071c3d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5788071c3d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5788071c3d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5788071c3d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5788071c3d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788071c3d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788071c3d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788071c3d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788071c3d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5788071c3d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5788071c3d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5788071c3d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5788071c3d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5788071c3d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5788071c3d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5788071c3d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5788071c3d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5788071c3d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5788071c3d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5788071c3d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5788071c3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5788071c3d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5788071c3d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5788071c3d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5788071c3d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5788071c3d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5788071c3d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5788071c3d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5788071c3d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5788071c3d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5788071c3d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5788071c3d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5788071c3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5788071c3d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5788071c3d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5788071c3d_0_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5788071c3d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5788071c3d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5788071c3d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5788071c3d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5788071c3d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788071c3d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788071c3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5788071c3d_0_2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5788071c3d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5788071c3d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5788071c3d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g5788071c3d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5788071c3d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5788071c3d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5788071c3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g5788071c3d_0_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5788071c3d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Google Shape;328;g5788071c3d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5788071c3d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5788071c3d_0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5788071c3d_0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Google Shape;342;g5788071c3d_0_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5788071c3d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Google Shape;348;g5788071c3d_0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5788071c3d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Google Shape;355;g5788071c3d_0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5788071c3d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788071c3d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788071c3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1" name="Shape 361"/>
        <p:cNvGrpSpPr/>
        <p:nvPr/>
      </p:nvGrpSpPr>
      <p:grpSpPr>
        <a:xfrm>
          <a:off x="0" y="0"/>
          <a:ext cx="0" cy="0"/>
          <a:chOff x="0" y="0"/>
          <a:chExt cx="0" cy="0"/>
        </a:xfrm>
      </p:grpSpPr>
      <p:sp>
        <p:nvSpPr>
          <p:cNvPr id="362" name="Google Shape;362;g5788071c3d_0_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5788071c3d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Google Shape;370;g5788071c3d_0_3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5788071c3d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5788071c3d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5788071c3d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5" name="Shape 385"/>
        <p:cNvGrpSpPr/>
        <p:nvPr/>
      </p:nvGrpSpPr>
      <p:grpSpPr>
        <a:xfrm>
          <a:off x="0" y="0"/>
          <a:ext cx="0" cy="0"/>
          <a:chOff x="0" y="0"/>
          <a:chExt cx="0" cy="0"/>
        </a:xfrm>
      </p:grpSpPr>
      <p:sp>
        <p:nvSpPr>
          <p:cNvPr id="386" name="Google Shape;386;g5788071c3d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5788071c3d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5788071c3d_0_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5788071c3d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0" name="Shape 400"/>
        <p:cNvGrpSpPr/>
        <p:nvPr/>
      </p:nvGrpSpPr>
      <p:grpSpPr>
        <a:xfrm>
          <a:off x="0" y="0"/>
          <a:ext cx="0" cy="0"/>
          <a:chOff x="0" y="0"/>
          <a:chExt cx="0" cy="0"/>
        </a:xfrm>
      </p:grpSpPr>
      <p:sp>
        <p:nvSpPr>
          <p:cNvPr id="401" name="Google Shape;401;g5788071c3d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5788071c3d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8" name="Shape 408"/>
        <p:cNvGrpSpPr/>
        <p:nvPr/>
      </p:nvGrpSpPr>
      <p:grpSpPr>
        <a:xfrm>
          <a:off x="0" y="0"/>
          <a:ext cx="0" cy="0"/>
          <a:chOff x="0" y="0"/>
          <a:chExt cx="0" cy="0"/>
        </a:xfrm>
      </p:grpSpPr>
      <p:sp>
        <p:nvSpPr>
          <p:cNvPr id="409" name="Google Shape;409;g5788071c3d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5788071c3d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5788071c3d_0_3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5788071c3d_0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5788071c3d_0_4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5788071c3d_0_4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2" name="Shape 432"/>
        <p:cNvGrpSpPr/>
        <p:nvPr/>
      </p:nvGrpSpPr>
      <p:grpSpPr>
        <a:xfrm>
          <a:off x="0" y="0"/>
          <a:ext cx="0" cy="0"/>
          <a:chOff x="0" y="0"/>
          <a:chExt cx="0" cy="0"/>
        </a:xfrm>
      </p:grpSpPr>
      <p:sp>
        <p:nvSpPr>
          <p:cNvPr id="433" name="Google Shape;433;g5788071c3d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5788071c3d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788071c3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788071c3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g5788071c3d_0_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5788071c3d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8" name="Shape 448"/>
        <p:cNvGrpSpPr/>
        <p:nvPr/>
      </p:nvGrpSpPr>
      <p:grpSpPr>
        <a:xfrm>
          <a:off x="0" y="0"/>
          <a:ext cx="0" cy="0"/>
          <a:chOff x="0" y="0"/>
          <a:chExt cx="0" cy="0"/>
        </a:xfrm>
      </p:grpSpPr>
      <p:sp>
        <p:nvSpPr>
          <p:cNvPr id="449" name="Google Shape;449;g5788071c3d_0_4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5788071c3d_0_4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5788071c3d_0_4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5788071c3d_0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g5788071c3d_0_4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5788071c3d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g5788071c3d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5788071c3d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Google Shape;480;g5788071c3d_0_4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5788071c3d_0_4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7" name="Shape 487"/>
        <p:cNvGrpSpPr/>
        <p:nvPr/>
      </p:nvGrpSpPr>
      <p:grpSpPr>
        <a:xfrm>
          <a:off x="0" y="0"/>
          <a:ext cx="0" cy="0"/>
          <a:chOff x="0" y="0"/>
          <a:chExt cx="0" cy="0"/>
        </a:xfrm>
      </p:grpSpPr>
      <p:sp>
        <p:nvSpPr>
          <p:cNvPr id="488" name="Google Shape;488;g5788071c3d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5788071c3d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5" name="Shape 495"/>
        <p:cNvGrpSpPr/>
        <p:nvPr/>
      </p:nvGrpSpPr>
      <p:grpSpPr>
        <a:xfrm>
          <a:off x="0" y="0"/>
          <a:ext cx="0" cy="0"/>
          <a:chOff x="0" y="0"/>
          <a:chExt cx="0" cy="0"/>
        </a:xfrm>
      </p:grpSpPr>
      <p:sp>
        <p:nvSpPr>
          <p:cNvPr id="496" name="Google Shape;496;g5788071c3d_0_4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5788071c3d_0_4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5788071c3d_0_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5788071c3d_0_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5788071c3d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788071c3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5788071c3d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5788071c3d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5788071c3d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5788071c3d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5788071c3d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5788071c3d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2"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b="21875" l="0" r="0" t="21875"/>
          <a:stretch/>
        </p:blipFill>
        <p:spPr>
          <a:xfrm>
            <a:off x="0" y="0"/>
            <a:ext cx="9144000" cy="5143501"/>
          </a:xfrm>
          <a:prstGeom prst="rect">
            <a:avLst/>
          </a:prstGeom>
          <a:noFill/>
          <a:ln>
            <a:noFill/>
          </a:ln>
        </p:spPr>
      </p:pic>
      <p:sp>
        <p:nvSpPr>
          <p:cNvPr id="14" name="Google Shape;14;p2"/>
          <p:cNvSpPr/>
          <p:nvPr/>
        </p:nvSpPr>
        <p:spPr>
          <a:xfrm>
            <a:off x="0" y="3622775"/>
            <a:ext cx="9144000" cy="908475"/>
          </a:xfrm>
          <a:prstGeom prst="flowChartProcess">
            <a:avLst/>
          </a:prstGeom>
          <a:solidFill>
            <a:srgbClr val="000000">
              <a:alpha val="484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location.png" id="15" name="Google Shape;15;p2"/>
          <p:cNvPicPr preferRelativeResize="0"/>
          <p:nvPr/>
        </p:nvPicPr>
        <p:blipFill>
          <a:blip r:embed="rId3">
            <a:alphaModFix/>
          </a:blip>
          <a:stretch>
            <a:fillRect/>
          </a:stretch>
        </p:blipFill>
        <p:spPr>
          <a:xfrm>
            <a:off x="3905525" y="3250100"/>
            <a:ext cx="1332950" cy="1743851"/>
          </a:xfrm>
          <a:prstGeom prst="rect">
            <a:avLst/>
          </a:prstGeom>
          <a:noFill/>
          <a:ln>
            <a:noFill/>
          </a:ln>
        </p:spPr>
      </p:pic>
      <p:sp>
        <p:nvSpPr>
          <p:cNvPr id="16" name="Google Shape;16;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 name="Google Shape;17;p2"/>
          <p:cNvSpPr txBox="1"/>
          <p:nvPr>
            <p:ph idx="1" type="subTitle"/>
          </p:nvPr>
        </p:nvSpPr>
        <p:spPr>
          <a:xfrm>
            <a:off x="5289450" y="3622775"/>
            <a:ext cx="5858400" cy="554400"/>
          </a:xfrm>
          <a:prstGeom prst="rect">
            <a:avLst/>
          </a:prstGeom>
        </p:spPr>
        <p:txBody>
          <a:bodyPr anchorCtr="0" anchor="t" bIns="91425" lIns="91425" spcFirstLastPara="1" rIns="91425" wrap="square" tIns="91425"/>
          <a:lstStyle>
            <a:lvl1pPr lvl="0">
              <a:lnSpc>
                <a:spcPct val="100000"/>
              </a:lnSpc>
              <a:spcBef>
                <a:spcPts val="0"/>
              </a:spcBef>
              <a:spcAft>
                <a:spcPts val="0"/>
              </a:spcAft>
              <a:buClr>
                <a:srgbClr val="FFFFFF"/>
              </a:buClr>
              <a:buSzPts val="2800"/>
              <a:buNone/>
              <a:defRPr b="1" sz="2800">
                <a:solidFill>
                  <a:srgbClr val="FFFFFF"/>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8" name="Google Shape;18;p2"/>
          <p:cNvSpPr txBox="1"/>
          <p:nvPr>
            <p:ph idx="2" type="subTitle"/>
          </p:nvPr>
        </p:nvSpPr>
        <p:spPr>
          <a:xfrm>
            <a:off x="5289450" y="4016100"/>
            <a:ext cx="6343200" cy="3195600"/>
          </a:xfrm>
          <a:prstGeom prst="rect">
            <a:avLst/>
          </a:prstGeom>
        </p:spPr>
        <p:txBody>
          <a:bodyPr anchorCtr="0" anchor="t" bIns="91425" lIns="91425" spcFirstLastPara="1" rIns="91425" wrap="square" tIns="91425"/>
          <a:lstStyle>
            <a:lvl1pPr lvl="0">
              <a:spcBef>
                <a:spcPts val="0"/>
              </a:spcBef>
              <a:spcAft>
                <a:spcPts val="0"/>
              </a:spcAft>
              <a:buNone/>
              <a:defRPr>
                <a:solidFill>
                  <a:srgbClr val="FFFFFF"/>
                </a:solidFill>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9" name="Google Shape;19;p2"/>
          <p:cNvSpPr txBox="1"/>
          <p:nvPr>
            <p:ph type="title"/>
          </p:nvPr>
        </p:nvSpPr>
        <p:spPr>
          <a:xfrm>
            <a:off x="899975" y="551650"/>
            <a:ext cx="7199700" cy="2385900"/>
          </a:xfrm>
          <a:prstGeom prst="rect">
            <a:avLst/>
          </a:prstGeom>
        </p:spPr>
        <p:txBody>
          <a:bodyPr anchorCtr="0" anchor="ctr" bIns="91425" lIns="91425" spcFirstLastPara="1" rIns="91425" wrap="square" tIns="91425"/>
          <a:lstStyle>
            <a:lvl1pPr lvl="0" algn="ctr">
              <a:spcBef>
                <a:spcPts val="0"/>
              </a:spcBef>
              <a:spcAft>
                <a:spcPts val="0"/>
              </a:spcAft>
              <a:buNone/>
              <a:defRPr b="1" sz="6000">
                <a:solidFill>
                  <a:srgbClr val="FFFFFF"/>
                </a:solidFill>
              </a:defRPr>
            </a:lvl1pPr>
            <a:lvl2pPr lvl="1" algn="ctr">
              <a:spcBef>
                <a:spcPts val="0"/>
              </a:spcBef>
              <a:spcAft>
                <a:spcPts val="0"/>
              </a:spcAft>
              <a:buNone/>
              <a:defRPr b="1" sz="6000">
                <a:solidFill>
                  <a:srgbClr val="FFFFFF"/>
                </a:solidFill>
              </a:defRPr>
            </a:lvl2pPr>
            <a:lvl3pPr lvl="2" algn="ctr">
              <a:spcBef>
                <a:spcPts val="0"/>
              </a:spcBef>
              <a:spcAft>
                <a:spcPts val="0"/>
              </a:spcAft>
              <a:buNone/>
              <a:defRPr b="1" sz="6000">
                <a:solidFill>
                  <a:srgbClr val="FFFFFF"/>
                </a:solidFill>
              </a:defRPr>
            </a:lvl3pPr>
            <a:lvl4pPr lvl="3" algn="ctr">
              <a:spcBef>
                <a:spcPts val="0"/>
              </a:spcBef>
              <a:spcAft>
                <a:spcPts val="0"/>
              </a:spcAft>
              <a:buNone/>
              <a:defRPr b="1" sz="6000">
                <a:solidFill>
                  <a:srgbClr val="FFFFFF"/>
                </a:solidFill>
              </a:defRPr>
            </a:lvl4pPr>
            <a:lvl5pPr lvl="4" algn="ctr">
              <a:spcBef>
                <a:spcPts val="0"/>
              </a:spcBef>
              <a:spcAft>
                <a:spcPts val="0"/>
              </a:spcAft>
              <a:buNone/>
              <a:defRPr b="1" sz="6000">
                <a:solidFill>
                  <a:srgbClr val="FFFFFF"/>
                </a:solidFill>
              </a:defRPr>
            </a:lvl5pPr>
            <a:lvl6pPr lvl="5" algn="ctr">
              <a:spcBef>
                <a:spcPts val="0"/>
              </a:spcBef>
              <a:spcAft>
                <a:spcPts val="0"/>
              </a:spcAft>
              <a:buNone/>
              <a:defRPr b="1" sz="6000">
                <a:solidFill>
                  <a:srgbClr val="FFFFFF"/>
                </a:solidFill>
              </a:defRPr>
            </a:lvl6pPr>
            <a:lvl7pPr lvl="6" algn="ctr">
              <a:spcBef>
                <a:spcPts val="0"/>
              </a:spcBef>
              <a:spcAft>
                <a:spcPts val="0"/>
              </a:spcAft>
              <a:buNone/>
              <a:defRPr b="1" sz="6000">
                <a:solidFill>
                  <a:srgbClr val="FFFFFF"/>
                </a:solidFill>
              </a:defRPr>
            </a:lvl7pPr>
            <a:lvl8pPr lvl="7" algn="ctr">
              <a:spcBef>
                <a:spcPts val="0"/>
              </a:spcBef>
              <a:spcAft>
                <a:spcPts val="0"/>
              </a:spcAft>
              <a:buNone/>
              <a:defRPr b="1" sz="6000">
                <a:solidFill>
                  <a:srgbClr val="FFFFFF"/>
                </a:solidFill>
              </a:defRPr>
            </a:lvl8pPr>
            <a:lvl9pPr lvl="8" algn="ctr">
              <a:spcBef>
                <a:spcPts val="0"/>
              </a:spcBef>
              <a:spcAft>
                <a:spcPts val="0"/>
              </a:spcAft>
              <a:buNone/>
              <a:defRPr b="1" sz="6000">
                <a:solidFill>
                  <a:srgbClr val="FFFFFF"/>
                </a:solidFill>
              </a:defRPr>
            </a:lvl9pPr>
          </a:lstStyle>
          <a:p/>
        </p:txBody>
      </p:sp>
      <p:pic>
        <p:nvPicPr>
          <p:cNvPr id="20" name="Google Shape;20;p2"/>
          <p:cNvPicPr preferRelativeResize="0"/>
          <p:nvPr/>
        </p:nvPicPr>
        <p:blipFill>
          <a:blip r:embed="rId4">
            <a:alphaModFix/>
          </a:blip>
          <a:stretch>
            <a:fillRect/>
          </a:stretch>
        </p:blipFill>
        <p:spPr>
          <a:xfrm>
            <a:off x="1213818" y="3731143"/>
            <a:ext cx="2479758" cy="554400"/>
          </a:xfrm>
          <a:prstGeom prst="rect">
            <a:avLst/>
          </a:prstGeom>
          <a:noFill/>
          <a:ln>
            <a:noFill/>
          </a:ln>
        </p:spPr>
      </p:pic>
      <p:pic>
        <p:nvPicPr>
          <p:cNvPr id="21" name="Google Shape;21;p2"/>
          <p:cNvPicPr preferRelativeResize="0"/>
          <p:nvPr/>
        </p:nvPicPr>
        <p:blipFill>
          <a:blip r:embed="rId5">
            <a:alphaModFix/>
          </a:blip>
          <a:stretch>
            <a:fillRect/>
          </a:stretch>
        </p:blipFill>
        <p:spPr>
          <a:xfrm>
            <a:off x="6338500" y="2868099"/>
            <a:ext cx="2805500" cy="7546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3" name="Shape 53"/>
        <p:cNvGrpSpPr/>
        <p:nvPr/>
      </p:nvGrpSpPr>
      <p:grpSpPr>
        <a:xfrm>
          <a:off x="0" y="0"/>
          <a:ext cx="0" cy="0"/>
          <a:chOff x="0" y="0"/>
          <a:chExt cx="0" cy="0"/>
        </a:xfrm>
      </p:grpSpPr>
      <p:sp>
        <p:nvSpPr>
          <p:cNvPr id="54" name="Google Shape;54;p11"/>
          <p:cNvSpPr txBox="1"/>
          <p:nvPr>
            <p:ph hasCustomPrompt="1" type="title"/>
          </p:nvPr>
        </p:nvSpPr>
        <p:spPr>
          <a:xfrm>
            <a:off x="1460325" y="1106125"/>
            <a:ext cx="73719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1"/>
          <p:cNvSpPr txBox="1"/>
          <p:nvPr>
            <p:ph idx="1" type="body"/>
          </p:nvPr>
        </p:nvSpPr>
        <p:spPr>
          <a:xfrm>
            <a:off x="1460325" y="3152225"/>
            <a:ext cx="73719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2" name="Shape 22"/>
        <p:cNvGrpSpPr/>
        <p:nvPr/>
      </p:nvGrpSpPr>
      <p:grpSpPr>
        <a:xfrm>
          <a:off x="0" y="0"/>
          <a:ext cx="0" cy="0"/>
          <a:chOff x="0" y="0"/>
          <a:chExt cx="0" cy="0"/>
        </a:xfrm>
      </p:grpSpPr>
      <p:sp>
        <p:nvSpPr>
          <p:cNvPr id="23" name="Google Shape;23;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4"/>
          <p:cNvSpPr txBox="1"/>
          <p:nvPr>
            <p:ph idx="1" type="body"/>
          </p:nvPr>
        </p:nvSpPr>
        <p:spPr>
          <a:xfrm>
            <a:off x="1520725" y="1152475"/>
            <a:ext cx="7116300" cy="3585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8" name="Google Shape;28;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9" name="Shape 29"/>
        <p:cNvGrpSpPr/>
        <p:nvPr/>
      </p:nvGrpSpPr>
      <p:grpSpPr>
        <a:xfrm>
          <a:off x="0" y="0"/>
          <a:ext cx="0" cy="0"/>
          <a:chOff x="0" y="0"/>
          <a:chExt cx="0" cy="0"/>
        </a:xfrm>
      </p:grpSpPr>
      <p:sp>
        <p:nvSpPr>
          <p:cNvPr id="30" name="Google Shape;30;p5"/>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5"/>
          <p:cNvSpPr txBox="1"/>
          <p:nvPr>
            <p:ph idx="1" type="body"/>
          </p:nvPr>
        </p:nvSpPr>
        <p:spPr>
          <a:xfrm>
            <a:off x="1520600" y="1152475"/>
            <a:ext cx="34323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Google Shape;32;p5"/>
          <p:cNvSpPr txBox="1"/>
          <p:nvPr>
            <p:ph idx="2" type="body"/>
          </p:nvPr>
        </p:nvSpPr>
        <p:spPr>
          <a:xfrm>
            <a:off x="5399912" y="1152475"/>
            <a:ext cx="34323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4" name="Shape 34"/>
        <p:cNvGrpSpPr/>
        <p:nvPr/>
      </p:nvGrpSpPr>
      <p:grpSpPr>
        <a:xfrm>
          <a:off x="0" y="0"/>
          <a:ext cx="0" cy="0"/>
          <a:chOff x="0" y="0"/>
          <a:chExt cx="0" cy="0"/>
        </a:xfrm>
      </p:grpSpPr>
      <p:sp>
        <p:nvSpPr>
          <p:cNvPr id="35" name="Google Shape;35;p6"/>
          <p:cNvSpPr txBox="1"/>
          <p:nvPr>
            <p:ph type="title"/>
          </p:nvPr>
        </p:nvSpPr>
        <p:spPr>
          <a:xfrm>
            <a:off x="1520599" y="445025"/>
            <a:ext cx="71163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7" name="Shape 37"/>
        <p:cNvGrpSpPr/>
        <p:nvPr/>
      </p:nvGrpSpPr>
      <p:grpSpPr>
        <a:xfrm>
          <a:off x="0" y="0"/>
          <a:ext cx="0" cy="0"/>
          <a:chOff x="0" y="0"/>
          <a:chExt cx="0" cy="0"/>
        </a:xfrm>
      </p:grpSpPr>
      <p:sp>
        <p:nvSpPr>
          <p:cNvPr id="38" name="Google Shape;38;p7"/>
          <p:cNvSpPr txBox="1"/>
          <p:nvPr>
            <p:ph type="title"/>
          </p:nvPr>
        </p:nvSpPr>
        <p:spPr>
          <a:xfrm>
            <a:off x="1593725"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7"/>
          <p:cNvSpPr txBox="1"/>
          <p:nvPr>
            <p:ph idx="1" type="body"/>
          </p:nvPr>
        </p:nvSpPr>
        <p:spPr>
          <a:xfrm>
            <a:off x="1593725"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1" name="Shape 41"/>
        <p:cNvGrpSpPr/>
        <p:nvPr/>
      </p:nvGrpSpPr>
      <p:grpSpPr>
        <a:xfrm>
          <a:off x="0" y="0"/>
          <a:ext cx="0" cy="0"/>
          <a:chOff x="0" y="0"/>
          <a:chExt cx="0" cy="0"/>
        </a:xfrm>
      </p:grpSpPr>
      <p:sp>
        <p:nvSpPr>
          <p:cNvPr id="42" name="Google Shape;42;p8"/>
          <p:cNvSpPr txBox="1"/>
          <p:nvPr>
            <p:ph type="title"/>
          </p:nvPr>
        </p:nvSpPr>
        <p:spPr>
          <a:xfrm>
            <a:off x="16194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5156676" y="-125"/>
            <a:ext cx="39873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1400900" y="1233175"/>
            <a:ext cx="35280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9"/>
          <p:cNvSpPr txBox="1"/>
          <p:nvPr>
            <p:ph idx="1" type="subTitle"/>
          </p:nvPr>
        </p:nvSpPr>
        <p:spPr>
          <a:xfrm>
            <a:off x="1400900" y="2803075"/>
            <a:ext cx="35280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9"/>
          <p:cNvSpPr txBox="1"/>
          <p:nvPr>
            <p:ph idx="2" type="body"/>
          </p:nvPr>
        </p:nvSpPr>
        <p:spPr>
          <a:xfrm>
            <a:off x="5477180" y="724075"/>
            <a:ext cx="33462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0"/>
          <p:cNvSpPr txBox="1"/>
          <p:nvPr>
            <p:ph idx="1" type="body"/>
          </p:nvPr>
        </p:nvSpPr>
        <p:spPr>
          <a:xfrm>
            <a:off x="14579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52" name="Google Shape;52;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3.png"/><Relationship Id="rId2" Type="http://schemas.openxmlformats.org/officeDocument/2006/relationships/image" Target="../media/image5.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0" l="42901" r="42901" t="0"/>
          <a:stretch/>
        </p:blipFill>
        <p:spPr>
          <a:xfrm>
            <a:off x="-75" y="0"/>
            <a:ext cx="730200" cy="5143500"/>
          </a:xfrm>
          <a:prstGeom prst="rect">
            <a:avLst/>
          </a:prstGeom>
          <a:noFill/>
          <a:ln>
            <a:noFill/>
          </a:ln>
        </p:spPr>
      </p:pic>
      <p:sp>
        <p:nvSpPr>
          <p:cNvPr id="7" name="Google Shape;7;p1"/>
          <p:cNvSpPr txBox="1"/>
          <p:nvPr>
            <p:ph type="title"/>
          </p:nvPr>
        </p:nvSpPr>
        <p:spPr>
          <a:xfrm>
            <a:off x="1520599" y="445025"/>
            <a:ext cx="71163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8" name="Google Shape;8;p1"/>
          <p:cNvSpPr txBox="1"/>
          <p:nvPr>
            <p:ph idx="1" type="body"/>
          </p:nvPr>
        </p:nvSpPr>
        <p:spPr>
          <a:xfrm>
            <a:off x="1520725" y="1152475"/>
            <a:ext cx="7116300" cy="3585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9" name="Google Shape;9;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0" name="Google Shape;10;p1"/>
          <p:cNvSpPr txBox="1"/>
          <p:nvPr/>
        </p:nvSpPr>
        <p:spPr>
          <a:xfrm rot="-5400000">
            <a:off x="-712350" y="950000"/>
            <a:ext cx="2154900" cy="730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 sz="1200">
                <a:solidFill>
                  <a:srgbClr val="FFFFFF"/>
                </a:solidFill>
              </a:rPr>
              <a:t>#LIVECODECALIFORNIA</a:t>
            </a:r>
            <a:endParaRPr b="1" sz="1200">
              <a:solidFill>
                <a:srgbClr val="FFFFFF"/>
              </a:solidFill>
            </a:endParaRPr>
          </a:p>
        </p:txBody>
      </p:sp>
      <p:pic>
        <p:nvPicPr>
          <p:cNvPr id="11" name="Google Shape;11;p1"/>
          <p:cNvPicPr preferRelativeResize="0"/>
          <p:nvPr/>
        </p:nvPicPr>
        <p:blipFill>
          <a:blip r:embed="rId2">
            <a:alphaModFix/>
          </a:blip>
          <a:stretch>
            <a:fillRect/>
          </a:stretch>
        </p:blipFill>
        <p:spPr>
          <a:xfrm rot="-5400000">
            <a:off x="-515158" y="3833842"/>
            <a:ext cx="1760521" cy="3936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8.png"/><Relationship Id="rId4" Type="http://schemas.openxmlformats.org/officeDocument/2006/relationships/image" Target="../media/image12.png"/><Relationship Id="rId5" Type="http://schemas.openxmlformats.org/officeDocument/2006/relationships/image" Target="../media/image10.png"/><Relationship Id="rId6"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3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2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 Id="rId3" Type="http://schemas.openxmlformats.org/officeDocument/2006/relationships/image" Target="../media/image2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 Id="rId3" Type="http://schemas.openxmlformats.org/officeDocument/2006/relationships/image" Target="../media/image3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 Id="rId3" Type="http://schemas.openxmlformats.org/officeDocument/2006/relationships/image" Target="../media/image29.png"/><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idx="1" type="subTitle"/>
          </p:nvPr>
        </p:nvSpPr>
        <p:spPr>
          <a:xfrm>
            <a:off x="5289450" y="3622775"/>
            <a:ext cx="5858400" cy="55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Elanor</a:t>
            </a:r>
            <a:endParaRPr/>
          </a:p>
        </p:txBody>
      </p:sp>
      <p:sp>
        <p:nvSpPr>
          <p:cNvPr id="64" name="Google Shape;64;p13"/>
          <p:cNvSpPr txBox="1"/>
          <p:nvPr>
            <p:ph idx="2" type="subTitle"/>
          </p:nvPr>
        </p:nvSpPr>
        <p:spPr>
          <a:xfrm>
            <a:off x="5289450" y="4016100"/>
            <a:ext cx="6343200" cy="3195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Buchanan</a:t>
            </a:r>
            <a:endParaRPr/>
          </a:p>
        </p:txBody>
      </p:sp>
      <p:sp>
        <p:nvSpPr>
          <p:cNvPr id="65" name="Google Shape;65;p13"/>
          <p:cNvSpPr txBox="1"/>
          <p:nvPr>
            <p:ph type="title"/>
          </p:nvPr>
        </p:nvSpPr>
        <p:spPr>
          <a:xfrm>
            <a:off x="0" y="0"/>
            <a:ext cx="9144000" cy="3622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Beginners Course</a:t>
            </a:r>
            <a:endParaRPr/>
          </a:p>
        </p:txBody>
      </p:sp>
      <p:pic>
        <p:nvPicPr>
          <p:cNvPr id="66" name="Google Shape;66;p13"/>
          <p:cNvPicPr preferRelativeResize="0"/>
          <p:nvPr/>
        </p:nvPicPr>
        <p:blipFill rotWithShape="1">
          <a:blip r:embed="rId3">
            <a:alphaModFix/>
          </a:blip>
          <a:srcRect b="28819" l="41604" r="22115" t="16947"/>
          <a:stretch/>
        </p:blipFill>
        <p:spPr>
          <a:xfrm>
            <a:off x="4074487" y="3366363"/>
            <a:ext cx="1007700" cy="10044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2"/>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Setting the Stack Properties</a:t>
            </a:r>
            <a:endParaRPr/>
          </a:p>
        </p:txBody>
      </p:sp>
      <p:sp>
        <p:nvSpPr>
          <p:cNvPr id="154" name="Google Shape;154;p22"/>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We want to set </a:t>
            </a:r>
            <a:endParaRPr/>
          </a:p>
          <a:p>
            <a:pPr indent="-317500" lvl="0" marL="457200" rtl="0" algn="l">
              <a:spcBef>
                <a:spcPts val="0"/>
              </a:spcBef>
              <a:spcAft>
                <a:spcPts val="0"/>
              </a:spcAft>
              <a:buSzPts val="1400"/>
              <a:buChar char="●"/>
            </a:pPr>
            <a:r>
              <a:rPr lang="en"/>
              <a:t>the </a:t>
            </a:r>
            <a:r>
              <a:rPr b="1" lang="en"/>
              <a:t>Name</a:t>
            </a:r>
            <a:r>
              <a:rPr lang="en"/>
              <a:t> property to “ShoppingList”</a:t>
            </a:r>
            <a:endParaRPr/>
          </a:p>
          <a:p>
            <a:pPr indent="-317500" lvl="0" marL="457200" rtl="0" algn="l">
              <a:spcBef>
                <a:spcPts val="0"/>
              </a:spcBef>
              <a:spcAft>
                <a:spcPts val="0"/>
              </a:spcAft>
              <a:buSzPts val="1400"/>
              <a:buChar char="●"/>
            </a:pPr>
            <a:r>
              <a:rPr lang="en"/>
              <a:t>The </a:t>
            </a:r>
            <a:r>
              <a:rPr b="1" lang="en"/>
              <a:t>Title </a:t>
            </a:r>
            <a:r>
              <a:rPr lang="en"/>
              <a:t>to “Shopping List”</a:t>
            </a:r>
            <a:endParaRPr/>
          </a:p>
          <a:p>
            <a:pPr indent="0" lvl="0" marL="0" rtl="0" algn="l">
              <a:spcBef>
                <a:spcPts val="1600"/>
              </a:spcBef>
              <a:spcAft>
                <a:spcPts val="0"/>
              </a:spcAft>
              <a:buNone/>
            </a:pPr>
            <a:r>
              <a:rPr lang="en"/>
              <a:t>To set the background color we go to the Colors section</a:t>
            </a:r>
            <a:endParaRPr/>
          </a:p>
          <a:p>
            <a:pPr indent="-317500" lvl="0" marL="457200" rtl="0" algn="l">
              <a:spcBef>
                <a:spcPts val="0"/>
              </a:spcBef>
              <a:spcAft>
                <a:spcPts val="0"/>
              </a:spcAft>
              <a:buSzPts val="1400"/>
              <a:buChar char="●"/>
            </a:pPr>
            <a:r>
              <a:rPr lang="en"/>
              <a:t>Set the </a:t>
            </a:r>
            <a:r>
              <a:rPr b="1" lang="en"/>
              <a:t>Background fill</a:t>
            </a:r>
            <a:r>
              <a:rPr lang="en"/>
              <a:t> to white (or any color you like).</a:t>
            </a:r>
            <a:endParaRPr/>
          </a:p>
          <a:p>
            <a:pPr indent="0" lvl="0" marL="0" rtl="0" algn="l">
              <a:spcBef>
                <a:spcPts val="1600"/>
              </a:spcBef>
              <a:spcAft>
                <a:spcPts val="0"/>
              </a:spcAft>
              <a:buNone/>
            </a:pPr>
            <a:r>
              <a:rPr lang="en"/>
              <a:t>Go to the Text section</a:t>
            </a:r>
            <a:endParaRPr/>
          </a:p>
          <a:p>
            <a:pPr indent="-317500" lvl="0" marL="457200" rtl="0" algn="l">
              <a:spcBef>
                <a:spcPts val="0"/>
              </a:spcBef>
              <a:spcAft>
                <a:spcPts val="0"/>
              </a:spcAft>
              <a:buSzPts val="1400"/>
              <a:buChar char="●"/>
            </a:pPr>
            <a:r>
              <a:rPr lang="en"/>
              <a:t>Set the </a:t>
            </a:r>
            <a:r>
              <a:rPr b="1" lang="en"/>
              <a:t>Text Size </a:t>
            </a:r>
            <a:r>
              <a:rPr lang="en"/>
              <a:t> to 18: this will be applied to all the controls you add to the stack.</a:t>
            </a:r>
            <a:endParaRPr/>
          </a:p>
        </p:txBody>
      </p:sp>
      <p:pic>
        <p:nvPicPr>
          <p:cNvPr id="155" name="Google Shape;155;p22"/>
          <p:cNvPicPr preferRelativeResize="0"/>
          <p:nvPr/>
        </p:nvPicPr>
        <p:blipFill>
          <a:blip r:embed="rId3">
            <a:alphaModFix/>
          </a:blip>
          <a:stretch>
            <a:fillRect/>
          </a:stretch>
        </p:blipFill>
        <p:spPr>
          <a:xfrm>
            <a:off x="5105300" y="1170125"/>
            <a:ext cx="3886300" cy="378031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3"/>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Key Concept: Objects</a:t>
            </a:r>
            <a:endParaRPr/>
          </a:p>
        </p:txBody>
      </p:sp>
      <p:sp>
        <p:nvSpPr>
          <p:cNvPr id="161" name="Google Shape;161;p23"/>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t>Objects </a:t>
            </a:r>
            <a:r>
              <a:rPr lang="en"/>
              <a:t>- When creating a LiveCode application, we usually create the User Interface (UI) first. You typically create the objects of your application before writing any code.</a:t>
            </a:r>
            <a:endParaRPr/>
          </a:p>
          <a:p>
            <a:pPr indent="0" lvl="0" marL="0" rtl="0" algn="l">
              <a:spcBef>
                <a:spcPts val="1600"/>
              </a:spcBef>
              <a:spcAft>
                <a:spcPts val="0"/>
              </a:spcAft>
              <a:buClr>
                <a:schemeClr val="dk1"/>
              </a:buClr>
              <a:buSzPts val="1100"/>
              <a:buFont typeface="Arial"/>
              <a:buNone/>
            </a:pPr>
            <a:r>
              <a:rPr lang="en"/>
              <a:t>Stacks, cards and controls are all objects in LiveCode. To add controls to the stack, you simply drag the type of control you want over from the Tools Palette and place it on your card wherever you want it. A control is anything the user interacts with, for example a button to click or a menu to select from.</a:t>
            </a:r>
            <a:endParaRPr/>
          </a:p>
          <a:p>
            <a:pPr indent="0" lvl="0" marL="0" rtl="0" algn="l">
              <a:spcBef>
                <a:spcPts val="1600"/>
              </a:spcBef>
              <a:spcAft>
                <a:spcPts val="1600"/>
              </a:spcAft>
              <a:buClr>
                <a:schemeClr val="dk1"/>
              </a:buClr>
              <a:buSzPts val="1100"/>
              <a:buFont typeface="Arial"/>
              <a:buNone/>
            </a:pPr>
            <a:r>
              <a:rPr lang="en"/>
              <a:t>Once you have your controls in place, you can start adding the code to each object.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Concept: Properties</a:t>
            </a:r>
            <a:endParaRPr/>
          </a:p>
        </p:txBody>
      </p:sp>
      <p:sp>
        <p:nvSpPr>
          <p:cNvPr id="167" name="Google Shape;167;p24"/>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Properties </a:t>
            </a:r>
            <a:r>
              <a:rPr lang="en"/>
              <a:t>- A property is an attribute of a LiveCode object. Each type of object has many built-in properties, which affect the object’s appearance or behaviour. You can also define custom properties for any object, and use them to store any kind of data.</a:t>
            </a:r>
            <a:endParaRPr/>
          </a:p>
          <a:p>
            <a:pPr indent="0" lvl="0" marL="0" rtl="0" algn="l">
              <a:spcBef>
                <a:spcPts val="1600"/>
              </a:spcBef>
              <a:spcAft>
                <a:spcPts val="0"/>
              </a:spcAft>
              <a:buNone/>
            </a:pPr>
            <a:r>
              <a:rPr lang="en"/>
              <a:t>The </a:t>
            </a:r>
            <a:r>
              <a:rPr b="1" lang="en"/>
              <a:t>Property Inspector</a:t>
            </a:r>
            <a:r>
              <a:rPr lang="en"/>
              <a:t> of the selected object allows you to view and set the properties of that object. You can set any property of an object using the Property Inspector: text size, font, background colour, width, visibility etc.</a:t>
            </a:r>
            <a:endParaRPr/>
          </a:p>
          <a:p>
            <a:pPr indent="0" lvl="0" marL="0" rtl="0" algn="l">
              <a:spcBef>
                <a:spcPts val="1600"/>
              </a:spcBef>
              <a:spcAft>
                <a:spcPts val="1600"/>
              </a:spcAft>
              <a:buNone/>
            </a:pPr>
            <a:r>
              <a:rPr lang="en"/>
              <a:t>Some properties are object specific. So the Property Inspector of a button will be different to that of a field, or a stack and so on.</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Setting Card Properties</a:t>
            </a:r>
            <a:endParaRPr/>
          </a:p>
        </p:txBody>
      </p:sp>
      <p:sp>
        <p:nvSpPr>
          <p:cNvPr id="173" name="Google Shape;173;p25"/>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We’ll be referring to the cards in the code we write so we want to give them sensible names</a:t>
            </a:r>
            <a:endParaRPr sz="1800"/>
          </a:p>
          <a:p>
            <a:pPr indent="-342900" lvl="0" marL="457200" rtl="0" algn="l">
              <a:spcBef>
                <a:spcPts val="1600"/>
              </a:spcBef>
              <a:spcAft>
                <a:spcPts val="0"/>
              </a:spcAft>
              <a:buSzPts val="1800"/>
              <a:buChar char="●"/>
            </a:pPr>
            <a:r>
              <a:rPr lang="en" sz="1800"/>
              <a:t>Open the Card Inspector from the Object menu</a:t>
            </a:r>
            <a:endParaRPr sz="1800"/>
          </a:p>
          <a:p>
            <a:pPr indent="-342900" lvl="0" marL="457200" rtl="0" algn="l">
              <a:spcBef>
                <a:spcPts val="0"/>
              </a:spcBef>
              <a:spcAft>
                <a:spcPts val="0"/>
              </a:spcAft>
              <a:buSzPts val="1800"/>
              <a:buChar char="●"/>
            </a:pPr>
            <a:r>
              <a:rPr lang="en" sz="1800"/>
              <a:t>Set the </a:t>
            </a:r>
            <a:r>
              <a:rPr b="1" lang="en" sz="1800"/>
              <a:t>Name</a:t>
            </a:r>
            <a:r>
              <a:rPr lang="en" sz="1800"/>
              <a:t> to “Items”</a:t>
            </a:r>
            <a:endParaRPr sz="1800"/>
          </a:p>
        </p:txBody>
      </p:sp>
      <p:pic>
        <p:nvPicPr>
          <p:cNvPr id="174" name="Google Shape;174;p25"/>
          <p:cNvPicPr preferRelativeResize="0"/>
          <p:nvPr/>
        </p:nvPicPr>
        <p:blipFill>
          <a:blip r:embed="rId3">
            <a:alphaModFix/>
          </a:blip>
          <a:stretch>
            <a:fillRect/>
          </a:stretch>
        </p:blipFill>
        <p:spPr>
          <a:xfrm>
            <a:off x="5318475" y="1684325"/>
            <a:ext cx="3524250" cy="23526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Create the User Interface</a:t>
            </a:r>
            <a:endParaRPr/>
          </a:p>
        </p:txBody>
      </p:sp>
      <p:sp>
        <p:nvSpPr>
          <p:cNvPr id="180" name="Google Shape;180;p26"/>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Now we are ready to add some controls to our card.</a:t>
            </a:r>
            <a:endParaRPr sz="1800"/>
          </a:p>
          <a:p>
            <a:pPr indent="0" lvl="0" marL="0" rtl="0" algn="l">
              <a:spcBef>
                <a:spcPts val="1600"/>
              </a:spcBef>
              <a:spcAft>
                <a:spcPts val="0"/>
              </a:spcAft>
              <a:buClr>
                <a:schemeClr val="dk1"/>
              </a:buClr>
              <a:buSzPts val="1100"/>
              <a:buFont typeface="Arial"/>
              <a:buNone/>
            </a:pPr>
            <a:r>
              <a:rPr lang="en" sz="1800"/>
              <a:t>This card will show the list of items on the shopping list. It has 2 controls</a:t>
            </a:r>
            <a:endParaRPr sz="1800"/>
          </a:p>
          <a:p>
            <a:pPr indent="-342900" lvl="0" marL="457200" rtl="0" algn="l">
              <a:spcBef>
                <a:spcPts val="1600"/>
              </a:spcBef>
              <a:spcAft>
                <a:spcPts val="0"/>
              </a:spcAft>
              <a:buSzPts val="1800"/>
              <a:buChar char="●"/>
            </a:pPr>
            <a:r>
              <a:rPr lang="en" sz="1800"/>
              <a:t>Header widget</a:t>
            </a:r>
            <a:endParaRPr sz="1800"/>
          </a:p>
          <a:p>
            <a:pPr indent="-342900" lvl="0" marL="457200" rtl="0" algn="l">
              <a:spcBef>
                <a:spcPts val="0"/>
              </a:spcBef>
              <a:spcAft>
                <a:spcPts val="0"/>
              </a:spcAft>
              <a:buSzPts val="1800"/>
              <a:buChar char="●"/>
            </a:pPr>
            <a:r>
              <a:rPr lang="en" sz="1800"/>
              <a:t>List</a:t>
            </a:r>
            <a:endParaRPr sz="1800"/>
          </a:p>
          <a:p>
            <a:pPr indent="-342900" lvl="0" marL="457200" rtl="0" algn="l">
              <a:spcBef>
                <a:spcPts val="0"/>
              </a:spcBef>
              <a:spcAft>
                <a:spcPts val="0"/>
              </a:spcAft>
              <a:buSzPts val="1800"/>
              <a:buChar char="●"/>
            </a:pPr>
            <a:r>
              <a:rPr lang="en" sz="1800"/>
              <a:t> field</a:t>
            </a:r>
            <a:endParaRPr sz="1800"/>
          </a:p>
        </p:txBody>
      </p:sp>
      <p:pic>
        <p:nvPicPr>
          <p:cNvPr id="181" name="Google Shape;181;p26"/>
          <p:cNvPicPr preferRelativeResize="0"/>
          <p:nvPr/>
        </p:nvPicPr>
        <p:blipFill>
          <a:blip r:embed="rId3">
            <a:alphaModFix/>
          </a:blip>
          <a:stretch>
            <a:fillRect/>
          </a:stretch>
        </p:blipFill>
        <p:spPr>
          <a:xfrm>
            <a:off x="6009125" y="456576"/>
            <a:ext cx="2923350" cy="48082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the Header Widget</a:t>
            </a:r>
            <a:endParaRPr/>
          </a:p>
        </p:txBody>
      </p:sp>
      <p:sp>
        <p:nvSpPr>
          <p:cNvPr id="187" name="Google Shape;187;p27"/>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create a Header widget</a:t>
            </a:r>
            <a:endParaRPr/>
          </a:p>
          <a:p>
            <a:pPr indent="-317500" lvl="0" marL="457200" rtl="0" algn="l">
              <a:spcBef>
                <a:spcPts val="1600"/>
              </a:spcBef>
              <a:spcAft>
                <a:spcPts val="0"/>
              </a:spcAft>
              <a:buSzPts val="1400"/>
              <a:buChar char="●"/>
            </a:pPr>
            <a:r>
              <a:rPr lang="en"/>
              <a:t>Make sure you are in </a:t>
            </a:r>
            <a:r>
              <a:rPr b="1" lang="en"/>
              <a:t>Edit</a:t>
            </a:r>
            <a:r>
              <a:rPr lang="en"/>
              <a:t> mode</a:t>
            </a:r>
            <a:endParaRPr/>
          </a:p>
          <a:p>
            <a:pPr indent="-317500" lvl="0" marL="457200" rtl="0" algn="l">
              <a:spcBef>
                <a:spcPts val="0"/>
              </a:spcBef>
              <a:spcAft>
                <a:spcPts val="0"/>
              </a:spcAft>
              <a:buSzPts val="1400"/>
              <a:buChar char="●"/>
            </a:pPr>
            <a:r>
              <a:rPr lang="en"/>
              <a:t>Drag a header widget  out from the Tools Palette and place it at the top of the stack</a:t>
            </a:r>
            <a:endParaRPr/>
          </a:p>
          <a:p>
            <a:pPr indent="-317500" lvl="0" marL="457200" rtl="0" algn="l">
              <a:spcBef>
                <a:spcPts val="0"/>
              </a:spcBef>
              <a:spcAft>
                <a:spcPts val="0"/>
              </a:spcAft>
              <a:buSzPts val="1400"/>
              <a:buChar char="●"/>
            </a:pPr>
            <a:r>
              <a:rPr lang="en"/>
              <a:t>Resize the widget to fill the width of the card</a:t>
            </a:r>
            <a:endParaRPr/>
          </a:p>
        </p:txBody>
      </p:sp>
      <p:pic>
        <p:nvPicPr>
          <p:cNvPr id="188" name="Google Shape;188;p27"/>
          <p:cNvPicPr preferRelativeResize="0"/>
          <p:nvPr/>
        </p:nvPicPr>
        <p:blipFill>
          <a:blip r:embed="rId3">
            <a:alphaModFix/>
          </a:blip>
          <a:stretch>
            <a:fillRect/>
          </a:stretch>
        </p:blipFill>
        <p:spPr>
          <a:xfrm>
            <a:off x="6010790" y="456541"/>
            <a:ext cx="2923350" cy="480823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the header properties</a:t>
            </a:r>
            <a:endParaRPr/>
          </a:p>
        </p:txBody>
      </p:sp>
      <p:sp>
        <p:nvSpPr>
          <p:cNvPr id="194" name="Google Shape;194;p28"/>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set the header properties</a:t>
            </a:r>
            <a:endParaRPr/>
          </a:p>
          <a:p>
            <a:pPr indent="-317500" lvl="0" marL="457200" rtl="0" algn="l">
              <a:spcBef>
                <a:spcPts val="160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Object Inspector from the Object menu</a:t>
            </a:r>
            <a:endParaRPr/>
          </a:p>
          <a:p>
            <a:pPr indent="-317500" lvl="0" marL="457200" rtl="0" algn="l">
              <a:spcBef>
                <a:spcPts val="0"/>
              </a:spcBef>
              <a:spcAft>
                <a:spcPts val="0"/>
              </a:spcAft>
              <a:buSzPts val="1400"/>
              <a:buChar char="●"/>
            </a:pPr>
            <a:r>
              <a:rPr lang="en"/>
              <a:t>Set the following properties</a:t>
            </a:r>
            <a:endParaRPr/>
          </a:p>
          <a:p>
            <a:pPr indent="-304800" lvl="1" marL="914400" rtl="0" algn="l">
              <a:spcBef>
                <a:spcPts val="0"/>
              </a:spcBef>
              <a:spcAft>
                <a:spcPts val="0"/>
              </a:spcAft>
              <a:buSzPts val="1200"/>
              <a:buChar char="○"/>
            </a:pPr>
            <a:r>
              <a:rPr lang="en"/>
              <a:t>Name: Header</a:t>
            </a:r>
            <a:endParaRPr/>
          </a:p>
          <a:p>
            <a:pPr indent="-304800" lvl="1" marL="914400" rtl="0" algn="l">
              <a:spcBef>
                <a:spcPts val="0"/>
              </a:spcBef>
              <a:spcAft>
                <a:spcPts val="0"/>
              </a:spcAft>
              <a:buSzPts val="1200"/>
              <a:buChar char="○"/>
            </a:pPr>
            <a:r>
              <a:rPr lang="en"/>
              <a:t>Delete the ‘Back’ icon</a:t>
            </a:r>
            <a:endParaRPr/>
          </a:p>
          <a:p>
            <a:pPr indent="-304800" lvl="1" marL="914400" rtl="0" algn="l">
              <a:spcBef>
                <a:spcPts val="0"/>
              </a:spcBef>
              <a:spcAft>
                <a:spcPts val="0"/>
              </a:spcAft>
              <a:buSzPts val="1200"/>
              <a:buChar char="○"/>
            </a:pPr>
            <a:r>
              <a:rPr lang="en"/>
              <a:t>Set the Header actions to Delete and choose a suitable icon</a:t>
            </a:r>
            <a:endParaRPr/>
          </a:p>
          <a:p>
            <a:pPr indent="-304800" lvl="1" marL="914400" rtl="0" algn="l">
              <a:spcBef>
                <a:spcPts val="0"/>
              </a:spcBef>
              <a:spcAft>
                <a:spcPts val="0"/>
              </a:spcAft>
              <a:buSzPts val="1200"/>
              <a:buChar char="○"/>
            </a:pPr>
            <a:r>
              <a:rPr lang="en"/>
              <a:t>Action names: Delete</a:t>
            </a:r>
            <a:endParaRPr/>
          </a:p>
          <a:p>
            <a:pPr indent="-304800" lvl="1" marL="914400" rtl="0" algn="l">
              <a:spcBef>
                <a:spcPts val="0"/>
              </a:spcBef>
              <a:spcAft>
                <a:spcPts val="0"/>
              </a:spcAft>
              <a:buSzPts val="1200"/>
              <a:buChar char="○"/>
            </a:pPr>
            <a:r>
              <a:rPr lang="en"/>
              <a:t>Title: List</a:t>
            </a:r>
            <a:endParaRPr/>
          </a:p>
          <a:p>
            <a:pPr indent="-304800" lvl="1" marL="914400" rtl="0" algn="l">
              <a:spcBef>
                <a:spcPts val="0"/>
              </a:spcBef>
              <a:spcAft>
                <a:spcPts val="0"/>
              </a:spcAft>
              <a:buSzPts val="1200"/>
              <a:buChar char="○"/>
            </a:pPr>
            <a:r>
              <a:rPr lang="en"/>
              <a:t>First Action on Left: false</a:t>
            </a:r>
            <a:endParaRPr/>
          </a:p>
          <a:p>
            <a:pPr indent="-304800" lvl="1" marL="914400" rtl="0" algn="l">
              <a:spcBef>
                <a:spcPts val="0"/>
              </a:spcBef>
              <a:spcAft>
                <a:spcPts val="0"/>
              </a:spcAft>
              <a:buSzPts val="1200"/>
              <a:buChar char="○"/>
            </a:pPr>
            <a:r>
              <a:rPr lang="en"/>
              <a:t>Hilite color: 193,31,87</a:t>
            </a:r>
            <a:endParaRPr/>
          </a:p>
        </p:txBody>
      </p:sp>
      <p:pic>
        <p:nvPicPr>
          <p:cNvPr id="195" name="Google Shape;195;p28"/>
          <p:cNvPicPr preferRelativeResize="0"/>
          <p:nvPr/>
        </p:nvPicPr>
        <p:blipFill>
          <a:blip r:embed="rId3">
            <a:alphaModFix/>
          </a:blip>
          <a:stretch>
            <a:fillRect/>
          </a:stretch>
        </p:blipFill>
        <p:spPr>
          <a:xfrm>
            <a:off x="5105300" y="1170125"/>
            <a:ext cx="3886300" cy="36695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2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the field</a:t>
            </a:r>
            <a:endParaRPr/>
          </a:p>
        </p:txBody>
      </p:sp>
      <p:sp>
        <p:nvSpPr>
          <p:cNvPr id="201" name="Google Shape;201;p29"/>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create a field</a:t>
            </a:r>
            <a:endParaRPr/>
          </a:p>
          <a:p>
            <a:pPr indent="-317500" lvl="0" marL="457200" rtl="0" algn="l">
              <a:spcBef>
                <a:spcPts val="1600"/>
              </a:spcBef>
              <a:spcAft>
                <a:spcPts val="0"/>
              </a:spcAft>
              <a:buSzPts val="1400"/>
              <a:buChar char="●"/>
            </a:pPr>
            <a:r>
              <a:rPr lang="en"/>
              <a:t>Make sure you are in </a:t>
            </a:r>
            <a:r>
              <a:rPr b="1" lang="en"/>
              <a:t>Edit</a:t>
            </a:r>
            <a:r>
              <a:rPr lang="en"/>
              <a:t> mode</a:t>
            </a:r>
            <a:endParaRPr/>
          </a:p>
          <a:p>
            <a:pPr indent="-317500" lvl="0" marL="457200" rtl="0" algn="l">
              <a:spcBef>
                <a:spcPts val="0"/>
              </a:spcBef>
              <a:spcAft>
                <a:spcPts val="0"/>
              </a:spcAft>
              <a:buSzPts val="1400"/>
              <a:buChar char="●"/>
            </a:pPr>
            <a:r>
              <a:rPr lang="en"/>
              <a:t>Drag a scrolling field out from the Tools Palette</a:t>
            </a:r>
            <a:endParaRPr/>
          </a:p>
          <a:p>
            <a:pPr indent="-317500" lvl="0" marL="457200" rtl="0" algn="l">
              <a:spcBef>
                <a:spcPts val="0"/>
              </a:spcBef>
              <a:spcAft>
                <a:spcPts val="0"/>
              </a:spcAft>
              <a:buSzPts val="1400"/>
              <a:buChar char="●"/>
            </a:pPr>
            <a:r>
              <a:rPr lang="en"/>
              <a:t>Resize the field to fill the space on the card</a:t>
            </a:r>
            <a:endParaRPr/>
          </a:p>
        </p:txBody>
      </p:sp>
      <p:pic>
        <p:nvPicPr>
          <p:cNvPr id="202" name="Google Shape;202;p29"/>
          <p:cNvPicPr preferRelativeResize="0"/>
          <p:nvPr/>
        </p:nvPicPr>
        <p:blipFill>
          <a:blip r:embed="rId3">
            <a:alphaModFix/>
          </a:blip>
          <a:stretch>
            <a:fillRect/>
          </a:stretch>
        </p:blipFill>
        <p:spPr>
          <a:xfrm>
            <a:off x="6003370" y="454640"/>
            <a:ext cx="2923350" cy="480822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3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the field properties</a:t>
            </a:r>
            <a:endParaRPr/>
          </a:p>
        </p:txBody>
      </p:sp>
      <p:sp>
        <p:nvSpPr>
          <p:cNvPr id="208" name="Google Shape;208;p30"/>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set the field properties</a:t>
            </a:r>
            <a:endParaRPr/>
          </a:p>
          <a:p>
            <a:pPr indent="-317500" lvl="0" marL="457200" rtl="0" algn="l">
              <a:spcBef>
                <a:spcPts val="1600"/>
              </a:spcBef>
              <a:spcAft>
                <a:spcPts val="0"/>
              </a:spcAft>
              <a:buSzPts val="1400"/>
              <a:buChar char="●"/>
            </a:pPr>
            <a:r>
              <a:rPr lang="en"/>
              <a:t>Select the field</a:t>
            </a:r>
            <a:endParaRPr/>
          </a:p>
          <a:p>
            <a:pPr indent="-317500" lvl="0" marL="457200" rtl="0" algn="l">
              <a:spcBef>
                <a:spcPts val="0"/>
              </a:spcBef>
              <a:spcAft>
                <a:spcPts val="0"/>
              </a:spcAft>
              <a:buSzPts val="1400"/>
              <a:buChar char="●"/>
            </a:pPr>
            <a:r>
              <a:rPr lang="en"/>
              <a:t>Open the Object Inspector from the Object menu</a:t>
            </a:r>
            <a:endParaRPr/>
          </a:p>
          <a:p>
            <a:pPr indent="-317500" lvl="0" marL="457200" rtl="0" algn="l">
              <a:spcBef>
                <a:spcPts val="0"/>
              </a:spcBef>
              <a:spcAft>
                <a:spcPts val="0"/>
              </a:spcAft>
              <a:buSzPts val="1400"/>
              <a:buChar char="●"/>
            </a:pPr>
            <a:r>
              <a:rPr lang="en"/>
              <a:t>Set the following properties</a:t>
            </a:r>
            <a:endParaRPr/>
          </a:p>
          <a:p>
            <a:pPr indent="-304800" lvl="1" marL="914400" rtl="0" algn="l">
              <a:spcBef>
                <a:spcPts val="0"/>
              </a:spcBef>
              <a:spcAft>
                <a:spcPts val="0"/>
              </a:spcAft>
              <a:buSzPts val="1200"/>
              <a:buChar char="○"/>
            </a:pPr>
            <a:r>
              <a:rPr lang="en"/>
              <a:t>Name: Items</a:t>
            </a:r>
            <a:endParaRPr/>
          </a:p>
          <a:p>
            <a:pPr indent="-304800" lvl="1" marL="914400" rtl="0" algn="l">
              <a:spcBef>
                <a:spcPts val="0"/>
              </a:spcBef>
              <a:spcAft>
                <a:spcPts val="0"/>
              </a:spcAft>
              <a:buSzPts val="1200"/>
              <a:buChar char="○"/>
            </a:pPr>
            <a:r>
              <a:rPr lang="en"/>
              <a:t>Focus with keyboard: false</a:t>
            </a:r>
            <a:endParaRPr/>
          </a:p>
          <a:p>
            <a:pPr indent="-304800" lvl="1" marL="914400" rtl="0" algn="l">
              <a:spcBef>
                <a:spcPts val="0"/>
              </a:spcBef>
              <a:spcAft>
                <a:spcPts val="0"/>
              </a:spcAft>
              <a:buSzPts val="1200"/>
              <a:buChar char="○"/>
            </a:pPr>
            <a:r>
              <a:rPr lang="en"/>
              <a:t>Focus border: false</a:t>
            </a:r>
            <a:endParaRPr/>
          </a:p>
          <a:p>
            <a:pPr indent="-304800" lvl="1" marL="914400" rtl="0" algn="l">
              <a:spcBef>
                <a:spcPts val="0"/>
              </a:spcBef>
              <a:spcAft>
                <a:spcPts val="0"/>
              </a:spcAft>
              <a:buSzPts val="1200"/>
              <a:buChar char="○"/>
            </a:pPr>
            <a:r>
              <a:rPr lang="en"/>
              <a:t>3-D: false</a:t>
            </a:r>
            <a:endParaRPr/>
          </a:p>
          <a:p>
            <a:pPr indent="-304800" lvl="1" marL="914400" rtl="0" algn="l">
              <a:spcBef>
                <a:spcPts val="0"/>
              </a:spcBef>
              <a:spcAft>
                <a:spcPts val="0"/>
              </a:spcAft>
              <a:buSzPts val="1200"/>
              <a:buChar char="○"/>
            </a:pPr>
            <a:r>
              <a:rPr lang="en"/>
              <a:t>Show border: false</a:t>
            </a:r>
            <a:endParaRPr/>
          </a:p>
          <a:p>
            <a:pPr indent="-304800" lvl="1" marL="914400" rtl="0" algn="l">
              <a:spcBef>
                <a:spcPts val="0"/>
              </a:spcBef>
              <a:spcAft>
                <a:spcPts val="0"/>
              </a:spcAft>
              <a:buSzPts val="1200"/>
              <a:buChar char="○"/>
            </a:pPr>
            <a:r>
              <a:rPr lang="en"/>
              <a:t>Border width: 0</a:t>
            </a:r>
            <a:endParaRPr/>
          </a:p>
          <a:p>
            <a:pPr indent="-304800" lvl="1" marL="914400" rtl="0" algn="l">
              <a:spcBef>
                <a:spcPts val="0"/>
              </a:spcBef>
              <a:spcAft>
                <a:spcPts val="0"/>
              </a:spcAft>
              <a:buSzPts val="1200"/>
              <a:buChar char="○"/>
            </a:pPr>
            <a:r>
              <a:rPr lang="en"/>
              <a:t>Lock size and position: true</a:t>
            </a:r>
            <a:endParaRPr/>
          </a:p>
        </p:txBody>
      </p:sp>
      <p:pic>
        <p:nvPicPr>
          <p:cNvPr id="209" name="Google Shape;209;p30"/>
          <p:cNvPicPr preferRelativeResize="0"/>
          <p:nvPr/>
        </p:nvPicPr>
        <p:blipFill>
          <a:blip r:embed="rId3">
            <a:alphaModFix/>
          </a:blip>
          <a:stretch>
            <a:fillRect/>
          </a:stretch>
        </p:blipFill>
        <p:spPr>
          <a:xfrm>
            <a:off x="5105300" y="1170125"/>
            <a:ext cx="3886299" cy="380501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31"/>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the app</a:t>
            </a:r>
            <a:endParaRPr/>
          </a:p>
        </p:txBody>
      </p:sp>
      <p:sp>
        <p:nvSpPr>
          <p:cNvPr id="215" name="Google Shape;215;p31"/>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test the app in the LiveCode IDE</a:t>
            </a:r>
            <a:endParaRPr/>
          </a:p>
          <a:p>
            <a:pPr indent="-317500" lvl="0" marL="457200" rtl="0" algn="l">
              <a:spcBef>
                <a:spcPts val="1600"/>
              </a:spcBef>
              <a:spcAft>
                <a:spcPts val="0"/>
              </a:spcAft>
              <a:buSzPts val="1400"/>
              <a:buChar char="●"/>
            </a:pPr>
            <a:r>
              <a:rPr lang="en"/>
              <a:t>Go into </a:t>
            </a:r>
            <a:r>
              <a:rPr b="1" lang="en"/>
              <a:t>Run</a:t>
            </a:r>
            <a:r>
              <a:rPr lang="en"/>
              <a:t> mode</a:t>
            </a:r>
            <a:endParaRPr/>
          </a:p>
          <a:p>
            <a:pPr indent="-317500" lvl="0" marL="457200" rtl="0" algn="l">
              <a:spcBef>
                <a:spcPts val="0"/>
              </a:spcBef>
              <a:spcAft>
                <a:spcPts val="0"/>
              </a:spcAft>
              <a:buSzPts val="1400"/>
              <a:buChar char="●"/>
            </a:pPr>
            <a:r>
              <a:rPr lang="en"/>
              <a:t>Type into the field</a:t>
            </a:r>
            <a:endParaRPr/>
          </a:p>
        </p:txBody>
      </p:sp>
      <p:pic>
        <p:nvPicPr>
          <p:cNvPr id="216" name="Google Shape;216;p31"/>
          <p:cNvPicPr preferRelativeResize="0"/>
          <p:nvPr/>
        </p:nvPicPr>
        <p:blipFill>
          <a:blip r:embed="rId3">
            <a:alphaModFix/>
          </a:blip>
          <a:stretch>
            <a:fillRect/>
          </a:stretch>
        </p:blipFill>
        <p:spPr>
          <a:xfrm>
            <a:off x="6010522" y="456577"/>
            <a:ext cx="2923350" cy="48081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4"/>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Clr>
                <a:schemeClr val="dk1"/>
              </a:buClr>
              <a:buSzPts val="1100"/>
              <a:buFont typeface="Arial"/>
              <a:buNone/>
            </a:pPr>
            <a:r>
              <a:rPr lang="en"/>
              <a:t>The LiveCode platform allows you to create apps for desktops, notebooks, tablets and phones on either a Windows, Mac or Linux machine. You can deploy your app on Android, iOS, Mac, Windows or Linux!</a:t>
            </a:r>
            <a:endParaRPr/>
          </a:p>
        </p:txBody>
      </p:sp>
      <p:sp>
        <p:nvSpPr>
          <p:cNvPr id="72" name="Google Shape;72;p1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LiveCode?</a:t>
            </a:r>
            <a:endParaRPr/>
          </a:p>
        </p:txBody>
      </p:sp>
      <p:sp>
        <p:nvSpPr>
          <p:cNvPr id="73" name="Google Shape;73;p14"/>
          <p:cNvSpPr txBox="1"/>
          <p:nvPr/>
        </p:nvSpPr>
        <p:spPr>
          <a:xfrm>
            <a:off x="1309775" y="3962950"/>
            <a:ext cx="1340700" cy="55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595959"/>
                </a:solidFill>
              </a:rPr>
              <a:t>Android</a:t>
            </a:r>
            <a:endParaRPr sz="1800">
              <a:solidFill>
                <a:srgbClr val="595959"/>
              </a:solidFill>
            </a:endParaRPr>
          </a:p>
        </p:txBody>
      </p:sp>
      <p:sp>
        <p:nvSpPr>
          <p:cNvPr id="74" name="Google Shape;74;p14"/>
          <p:cNvSpPr txBox="1"/>
          <p:nvPr/>
        </p:nvSpPr>
        <p:spPr>
          <a:xfrm>
            <a:off x="2921216" y="3962950"/>
            <a:ext cx="1340700" cy="55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595959"/>
                </a:solidFill>
              </a:rPr>
              <a:t>iOS</a:t>
            </a:r>
            <a:endParaRPr sz="1800">
              <a:solidFill>
                <a:srgbClr val="595959"/>
              </a:solidFill>
            </a:endParaRPr>
          </a:p>
        </p:txBody>
      </p:sp>
      <p:sp>
        <p:nvSpPr>
          <p:cNvPr id="75" name="Google Shape;75;p14"/>
          <p:cNvSpPr txBox="1"/>
          <p:nvPr/>
        </p:nvSpPr>
        <p:spPr>
          <a:xfrm>
            <a:off x="4269313" y="3962950"/>
            <a:ext cx="1619100" cy="55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595959"/>
                </a:solidFill>
              </a:rPr>
              <a:t>Linux</a:t>
            </a:r>
            <a:endParaRPr sz="1800">
              <a:solidFill>
                <a:srgbClr val="595959"/>
              </a:solidFill>
            </a:endParaRPr>
          </a:p>
        </p:txBody>
      </p:sp>
      <p:sp>
        <p:nvSpPr>
          <p:cNvPr id="76" name="Google Shape;76;p14"/>
          <p:cNvSpPr txBox="1"/>
          <p:nvPr/>
        </p:nvSpPr>
        <p:spPr>
          <a:xfrm>
            <a:off x="5963813" y="3962950"/>
            <a:ext cx="1199100" cy="55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595959"/>
                </a:solidFill>
              </a:rPr>
              <a:t>Mac</a:t>
            </a:r>
            <a:endParaRPr sz="1800">
              <a:solidFill>
                <a:srgbClr val="595959"/>
              </a:solidFill>
            </a:endParaRPr>
          </a:p>
        </p:txBody>
      </p:sp>
      <p:sp>
        <p:nvSpPr>
          <p:cNvPr id="77" name="Google Shape;77;p14"/>
          <p:cNvSpPr txBox="1"/>
          <p:nvPr/>
        </p:nvSpPr>
        <p:spPr>
          <a:xfrm>
            <a:off x="7271463" y="3962950"/>
            <a:ext cx="1584600" cy="55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595959"/>
                </a:solidFill>
              </a:rPr>
              <a:t>Windows</a:t>
            </a:r>
            <a:endParaRPr sz="1800">
              <a:solidFill>
                <a:srgbClr val="595959"/>
              </a:solidFill>
            </a:endParaRPr>
          </a:p>
        </p:txBody>
      </p:sp>
      <p:pic>
        <p:nvPicPr>
          <p:cNvPr id="78" name="Google Shape;78;p14"/>
          <p:cNvPicPr preferRelativeResize="0"/>
          <p:nvPr/>
        </p:nvPicPr>
        <p:blipFill>
          <a:blip r:embed="rId3">
            <a:alphaModFix/>
          </a:blip>
          <a:stretch>
            <a:fillRect/>
          </a:stretch>
        </p:blipFill>
        <p:spPr>
          <a:xfrm>
            <a:off x="1520600" y="2819951"/>
            <a:ext cx="919050" cy="1055119"/>
          </a:xfrm>
          <a:prstGeom prst="rect">
            <a:avLst/>
          </a:prstGeom>
          <a:noFill/>
          <a:ln>
            <a:noFill/>
          </a:ln>
        </p:spPr>
      </p:pic>
      <p:pic>
        <p:nvPicPr>
          <p:cNvPr id="79" name="Google Shape;79;p14"/>
          <p:cNvPicPr preferRelativeResize="0"/>
          <p:nvPr/>
        </p:nvPicPr>
        <p:blipFill>
          <a:blip r:embed="rId4">
            <a:alphaModFix/>
          </a:blip>
          <a:stretch>
            <a:fillRect/>
          </a:stretch>
        </p:blipFill>
        <p:spPr>
          <a:xfrm>
            <a:off x="7490500" y="2794425"/>
            <a:ext cx="1146525" cy="1106151"/>
          </a:xfrm>
          <a:prstGeom prst="rect">
            <a:avLst/>
          </a:prstGeom>
          <a:noFill/>
          <a:ln>
            <a:noFill/>
          </a:ln>
        </p:spPr>
      </p:pic>
      <p:pic>
        <p:nvPicPr>
          <p:cNvPr id="80" name="Google Shape;80;p14"/>
          <p:cNvPicPr preferRelativeResize="0"/>
          <p:nvPr/>
        </p:nvPicPr>
        <p:blipFill>
          <a:blip r:embed="rId5">
            <a:alphaModFix/>
          </a:blip>
          <a:stretch>
            <a:fillRect/>
          </a:stretch>
        </p:blipFill>
        <p:spPr>
          <a:xfrm>
            <a:off x="4531900" y="2819922"/>
            <a:ext cx="1093700" cy="1055178"/>
          </a:xfrm>
          <a:prstGeom prst="rect">
            <a:avLst/>
          </a:prstGeom>
          <a:noFill/>
          <a:ln>
            <a:noFill/>
          </a:ln>
        </p:spPr>
      </p:pic>
      <p:pic>
        <p:nvPicPr>
          <p:cNvPr id="81" name="Google Shape;81;p14"/>
          <p:cNvPicPr preferRelativeResize="0"/>
          <p:nvPr/>
        </p:nvPicPr>
        <p:blipFill>
          <a:blip r:embed="rId6">
            <a:alphaModFix/>
          </a:blip>
          <a:stretch>
            <a:fillRect/>
          </a:stretch>
        </p:blipFill>
        <p:spPr>
          <a:xfrm>
            <a:off x="6016537" y="2819948"/>
            <a:ext cx="1093681" cy="1055124"/>
          </a:xfrm>
          <a:prstGeom prst="rect">
            <a:avLst/>
          </a:prstGeom>
          <a:noFill/>
          <a:ln>
            <a:noFill/>
          </a:ln>
        </p:spPr>
      </p:pic>
      <p:pic>
        <p:nvPicPr>
          <p:cNvPr id="82" name="Google Shape;82;p14"/>
          <p:cNvPicPr preferRelativeResize="0"/>
          <p:nvPr/>
        </p:nvPicPr>
        <p:blipFill>
          <a:blip r:embed="rId6">
            <a:alphaModFix/>
          </a:blip>
          <a:stretch>
            <a:fillRect/>
          </a:stretch>
        </p:blipFill>
        <p:spPr>
          <a:xfrm>
            <a:off x="3044737" y="2819948"/>
            <a:ext cx="1093681" cy="105512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2"/>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Adding functionality</a:t>
            </a:r>
            <a:endParaRPr/>
          </a:p>
        </p:txBody>
      </p:sp>
      <p:sp>
        <p:nvSpPr>
          <p:cNvPr id="222" name="Google Shape;222;p32"/>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t>Now we have set up the UI for the app we add code to provide functionality. Live Code works by responding to user actions.</a:t>
            </a:r>
            <a:endParaRPr sz="1600"/>
          </a:p>
          <a:p>
            <a:pPr indent="-330200" lvl="0" marL="457200" rtl="0" algn="l">
              <a:spcBef>
                <a:spcPts val="1600"/>
              </a:spcBef>
              <a:spcAft>
                <a:spcPts val="0"/>
              </a:spcAft>
              <a:buSzPts val="1600"/>
              <a:buChar char="●"/>
            </a:pPr>
            <a:r>
              <a:rPr lang="en" sz="1600"/>
              <a:t>When a User Event occurs LiveCode sends a message to the relevant control</a:t>
            </a:r>
            <a:endParaRPr sz="1600"/>
          </a:p>
          <a:p>
            <a:pPr indent="-330200" lvl="0" marL="457200" rtl="0" algn="l">
              <a:spcBef>
                <a:spcPts val="0"/>
              </a:spcBef>
              <a:spcAft>
                <a:spcPts val="0"/>
              </a:spcAft>
              <a:buSzPts val="1600"/>
              <a:buChar char="●"/>
            </a:pPr>
            <a:r>
              <a:rPr lang="en" sz="1600"/>
              <a:t>You choose which messages to respond to</a:t>
            </a:r>
            <a:endParaRPr sz="1600"/>
          </a:p>
          <a:p>
            <a:pPr indent="-330200" lvl="0" marL="457200" rtl="0" algn="l">
              <a:spcBef>
                <a:spcPts val="0"/>
              </a:spcBef>
              <a:spcAft>
                <a:spcPts val="0"/>
              </a:spcAft>
              <a:buSzPts val="1600"/>
              <a:buChar char="●"/>
            </a:pPr>
            <a:r>
              <a:rPr lang="en" sz="1600"/>
              <a:t>Each control has code associated with it which is executed when messages are received</a:t>
            </a:r>
            <a:endParaRPr sz="1600"/>
          </a:p>
          <a:p>
            <a:pPr indent="-330200" lvl="0" marL="457200" rtl="0" algn="l">
              <a:spcBef>
                <a:spcPts val="0"/>
              </a:spcBef>
              <a:spcAft>
                <a:spcPts val="0"/>
              </a:spcAft>
              <a:buSzPts val="1600"/>
              <a:buChar char="●"/>
            </a:pPr>
            <a:r>
              <a:rPr lang="en" sz="1600"/>
              <a:t>Buttons receive mouseUp messages</a:t>
            </a:r>
            <a:endParaRPr sz="1600"/>
          </a:p>
          <a:p>
            <a:pPr indent="-330200" lvl="0" marL="457200" rtl="0" algn="l">
              <a:spcBef>
                <a:spcPts val="0"/>
              </a:spcBef>
              <a:spcAft>
                <a:spcPts val="0"/>
              </a:spcAft>
              <a:buSzPts val="1600"/>
              <a:buChar char="●"/>
            </a:pPr>
            <a:r>
              <a:rPr lang="en" sz="1600"/>
              <a:t>Fields receive textChanged messages</a:t>
            </a:r>
            <a:endParaRPr sz="1600"/>
          </a:p>
          <a:p>
            <a:pPr indent="-330200" lvl="0" marL="457200" rtl="0" algn="l">
              <a:spcBef>
                <a:spcPts val="0"/>
              </a:spcBef>
              <a:spcAft>
                <a:spcPts val="0"/>
              </a:spcAft>
              <a:buSzPts val="1600"/>
              <a:buChar char="●"/>
            </a:pPr>
            <a:r>
              <a:rPr lang="en" sz="1600"/>
              <a:t>There are hundreds of messages your app can choose to respond to</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33"/>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Delete the list</a:t>
            </a:r>
            <a:endParaRPr/>
          </a:p>
        </p:txBody>
      </p:sp>
      <p:sp>
        <p:nvSpPr>
          <p:cNvPr id="228" name="Google Shape;228;p33"/>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Firstly we want to be able to clear the list. We will do this when the ‘Delete’ action in the Header bar is clicked.</a:t>
            </a:r>
            <a:endParaRPr sz="1400"/>
          </a:p>
          <a:p>
            <a:pPr indent="0" lvl="0" marL="0" rtl="0" algn="l">
              <a:spcBef>
                <a:spcPts val="1600"/>
              </a:spcBef>
              <a:spcAft>
                <a:spcPts val="0"/>
              </a:spcAft>
              <a:buNone/>
            </a:pPr>
            <a:r>
              <a:rPr lang="en" sz="1400"/>
              <a:t>To do this we will respond to the </a:t>
            </a:r>
            <a:r>
              <a:rPr b="1" lang="en" sz="1400"/>
              <a:t>mouseUp</a:t>
            </a:r>
            <a:r>
              <a:rPr lang="en" sz="1400"/>
              <a:t> message that is sent when the user taps the ‘Delete’ action.</a:t>
            </a:r>
            <a:endParaRPr sz="1400"/>
          </a:p>
          <a:p>
            <a:pPr indent="-317500" lvl="0" marL="457200" rtl="0" algn="l">
              <a:spcBef>
                <a:spcPts val="1600"/>
              </a:spcBef>
              <a:spcAft>
                <a:spcPts val="0"/>
              </a:spcAft>
              <a:buSzPts val="1400"/>
              <a:buChar char="●"/>
            </a:pPr>
            <a:r>
              <a:rPr lang="en" sz="1400"/>
              <a:t>Ensure you are in Edit mode by selecting Edit mode in the Tools Palette</a:t>
            </a:r>
            <a:endParaRPr sz="1400"/>
          </a:p>
          <a:p>
            <a:pPr indent="-317500" lvl="0" marL="457200" rtl="0" algn="l">
              <a:spcBef>
                <a:spcPts val="0"/>
              </a:spcBef>
              <a:spcAft>
                <a:spcPts val="0"/>
              </a:spcAft>
              <a:buSzPts val="1400"/>
              <a:buChar char="●"/>
            </a:pPr>
            <a:r>
              <a:rPr lang="en" sz="1400"/>
              <a:t>Select the Header widget</a:t>
            </a:r>
            <a:endParaRPr sz="1400"/>
          </a:p>
          <a:p>
            <a:pPr indent="-317500" lvl="0" marL="457200" rtl="0" algn="l">
              <a:spcBef>
                <a:spcPts val="0"/>
              </a:spcBef>
              <a:spcAft>
                <a:spcPts val="0"/>
              </a:spcAft>
              <a:buSzPts val="1400"/>
              <a:buChar char="●"/>
            </a:pPr>
            <a:r>
              <a:rPr lang="en" sz="1400"/>
              <a:t>Open the Script Editor of the button by clicking </a:t>
            </a:r>
            <a:r>
              <a:rPr b="1" lang="en" sz="1400"/>
              <a:t>Code </a:t>
            </a:r>
            <a:r>
              <a:rPr lang="en" sz="1400"/>
              <a:t>in the Menubar.</a:t>
            </a:r>
            <a:endParaRPr sz="1400"/>
          </a:p>
        </p:txBody>
      </p:sp>
      <p:pic>
        <p:nvPicPr>
          <p:cNvPr id="229" name="Google Shape;229;p33"/>
          <p:cNvPicPr preferRelativeResize="0"/>
          <p:nvPr/>
        </p:nvPicPr>
        <p:blipFill>
          <a:blip r:embed="rId3">
            <a:alphaModFix/>
          </a:blip>
          <a:stretch>
            <a:fillRect/>
          </a:stretch>
        </p:blipFill>
        <p:spPr>
          <a:xfrm>
            <a:off x="2003136" y="3511949"/>
            <a:ext cx="5137725" cy="1509025"/>
          </a:xfrm>
          <a:prstGeom prst="rect">
            <a:avLst/>
          </a:prstGeom>
          <a:noFill/>
          <a:ln>
            <a:noFill/>
          </a:ln>
        </p:spPr>
      </p:pic>
      <p:sp>
        <p:nvSpPr>
          <p:cNvPr id="230" name="Google Shape;230;p33"/>
          <p:cNvSpPr/>
          <p:nvPr/>
        </p:nvSpPr>
        <p:spPr>
          <a:xfrm>
            <a:off x="2663463" y="3642525"/>
            <a:ext cx="544200" cy="526200"/>
          </a:xfrm>
          <a:prstGeom prst="ellipse">
            <a:avLst/>
          </a:prstGeom>
          <a:noFill/>
          <a:ln cap="flat" cmpd="sng" w="3810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34"/>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t>The mouseUp handler</a:t>
            </a:r>
            <a:endParaRPr/>
          </a:p>
        </p:txBody>
      </p:sp>
      <p:sp>
        <p:nvSpPr>
          <p:cNvPr id="237" name="Google Shape;237;p34"/>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a user clicks on a header action a mouseUp message is sent to the header. This allows us to describe what should happen when the action is clicked.</a:t>
            </a:r>
            <a:endParaRPr/>
          </a:p>
          <a:p>
            <a:pPr indent="0" lvl="0" marL="0" rtl="0" algn="l">
              <a:spcBef>
                <a:spcPts val="1600"/>
              </a:spcBef>
              <a:spcAft>
                <a:spcPts val="0"/>
              </a:spcAft>
              <a:buClr>
                <a:schemeClr val="dk1"/>
              </a:buClr>
              <a:buSzPts val="1100"/>
              <a:buFont typeface="Arial"/>
              <a:buNone/>
            </a:pPr>
            <a:r>
              <a:rPr lang="en"/>
              <a:t>When the user clicks the delete action we want to clear the list.</a:t>
            </a:r>
            <a:endParaRPr/>
          </a:p>
          <a:p>
            <a:pPr indent="0" lvl="0" marL="0" rtl="0" algn="l">
              <a:spcBef>
                <a:spcPts val="1600"/>
              </a:spcBef>
              <a:spcAft>
                <a:spcPts val="0"/>
              </a:spcAft>
              <a:buClr>
                <a:schemeClr val="dk1"/>
              </a:buClr>
              <a:buSzPts val="1100"/>
              <a:buFont typeface="Arial"/>
              <a:buNone/>
            </a:pPr>
            <a:r>
              <a:rPr lang="en"/>
              <a:t>Add the code to the header.</a:t>
            </a:r>
            <a:endParaRPr/>
          </a:p>
          <a:p>
            <a:pPr indent="0" lvl="0" marL="0" rtl="0" algn="l">
              <a:spcBef>
                <a:spcPts val="1600"/>
              </a:spcBef>
              <a:spcAft>
                <a:spcPts val="1600"/>
              </a:spcAft>
              <a:buClr>
                <a:schemeClr val="dk1"/>
              </a:buClr>
              <a:buSzPts val="1100"/>
              <a:buFont typeface="Arial"/>
              <a:buNone/>
            </a:pPr>
            <a:r>
              <a:rPr lang="en"/>
              <a:t>After adding the code click the </a:t>
            </a:r>
            <a:r>
              <a:rPr b="1" lang="en"/>
              <a:t>Apply</a:t>
            </a:r>
            <a:r>
              <a:rPr lang="en"/>
              <a:t> button and ensure the indicator turns green, showing there are no error.</a:t>
            </a:r>
            <a:endParaRPr/>
          </a:p>
        </p:txBody>
      </p:sp>
      <p:sp>
        <p:nvSpPr>
          <p:cNvPr id="238" name="Google Shape;238;p34"/>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mouseAction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me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"Delete"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Execute script triggered by the given     </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rgbClr val="007F00"/>
                </a:solidFill>
                <a:latin typeface="Inconsolata"/>
                <a:ea typeface="Inconsolata"/>
                <a:cs typeface="Inconsolata"/>
                <a:sym typeface="Inconsolata"/>
              </a:rPr>
              <a:t>      action</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empty</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Clr>
                <a:schemeClr val="dk1"/>
              </a:buClr>
              <a:buSzPts val="1100"/>
              <a:buFont typeface="Arial"/>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a:latin typeface="Inconsolata"/>
              <a:ea typeface="Inconsolata"/>
              <a:cs typeface="Inconsolata"/>
              <a:sym typeface="Inconsolata"/>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3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the app</a:t>
            </a:r>
            <a:endParaRPr/>
          </a:p>
        </p:txBody>
      </p:sp>
      <p:sp>
        <p:nvSpPr>
          <p:cNvPr id="244" name="Google Shape;244;p35"/>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the ‘Delete’ action</a:t>
            </a:r>
            <a:endParaRPr/>
          </a:p>
          <a:p>
            <a:pPr indent="-317500" lvl="0" marL="457200" rtl="0" algn="l">
              <a:spcBef>
                <a:spcPts val="1600"/>
              </a:spcBef>
              <a:spcAft>
                <a:spcPts val="0"/>
              </a:spcAft>
              <a:buSzPts val="1400"/>
              <a:buChar char="●"/>
            </a:pPr>
            <a:r>
              <a:rPr lang="en"/>
              <a:t>Go into </a:t>
            </a:r>
            <a:r>
              <a:rPr b="1" lang="en"/>
              <a:t>Run</a:t>
            </a:r>
            <a:r>
              <a:rPr lang="en"/>
              <a:t> mode</a:t>
            </a:r>
            <a:endParaRPr/>
          </a:p>
          <a:p>
            <a:pPr indent="-317500" lvl="0" marL="457200" rtl="0" algn="l">
              <a:spcBef>
                <a:spcPts val="0"/>
              </a:spcBef>
              <a:spcAft>
                <a:spcPts val="0"/>
              </a:spcAft>
              <a:buSzPts val="1400"/>
              <a:buChar char="●"/>
            </a:pPr>
            <a:r>
              <a:rPr lang="en"/>
              <a:t>Type some items into the field</a:t>
            </a:r>
            <a:endParaRPr/>
          </a:p>
          <a:p>
            <a:pPr indent="-317500" lvl="0" marL="457200" rtl="0" algn="l">
              <a:spcBef>
                <a:spcPts val="0"/>
              </a:spcBef>
              <a:spcAft>
                <a:spcPts val="0"/>
              </a:spcAft>
              <a:buSzPts val="1400"/>
              <a:buChar char="●"/>
            </a:pPr>
            <a:r>
              <a:rPr lang="en"/>
              <a:t>Click the ‘Delete’ action</a:t>
            </a:r>
            <a:endParaRPr/>
          </a:p>
        </p:txBody>
      </p:sp>
      <p:pic>
        <p:nvPicPr>
          <p:cNvPr id="245" name="Google Shape;245;p35"/>
          <p:cNvPicPr preferRelativeResize="0"/>
          <p:nvPr/>
        </p:nvPicPr>
        <p:blipFill>
          <a:blip r:embed="rId3">
            <a:alphaModFix/>
          </a:blip>
          <a:stretch>
            <a:fillRect/>
          </a:stretch>
        </p:blipFill>
        <p:spPr>
          <a:xfrm>
            <a:off x="6008317" y="445025"/>
            <a:ext cx="2923350" cy="480822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36"/>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Confirm deletion</a:t>
            </a:r>
            <a:endParaRPr/>
          </a:p>
        </p:txBody>
      </p:sp>
      <p:sp>
        <p:nvSpPr>
          <p:cNvPr id="252" name="Google Shape;252;p36"/>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is often a good idea to confirm deletion with the user so nothing is lost. </a:t>
            </a:r>
            <a:endParaRPr/>
          </a:p>
          <a:p>
            <a:pPr indent="0" lvl="0" marL="0" rtl="0" algn="l">
              <a:spcBef>
                <a:spcPts val="1600"/>
              </a:spcBef>
              <a:spcAft>
                <a:spcPts val="0"/>
              </a:spcAft>
              <a:buNone/>
            </a:pPr>
            <a:r>
              <a:rPr lang="en"/>
              <a:t>Add a delete confirmation to the </a:t>
            </a:r>
            <a:r>
              <a:rPr b="1" lang="en"/>
              <a:t>mouseUp</a:t>
            </a:r>
            <a:r>
              <a:rPr lang="en"/>
              <a:t> handler.</a:t>
            </a:r>
            <a:endParaRPr/>
          </a:p>
          <a:p>
            <a:pPr indent="0" lvl="0" marL="0" rtl="0" algn="l">
              <a:spcBef>
                <a:spcPts val="1600"/>
              </a:spcBef>
              <a:spcAft>
                <a:spcPts val="1600"/>
              </a:spcAft>
              <a:buNone/>
            </a:pPr>
            <a:r>
              <a:rPr lang="en"/>
              <a:t>Go into </a:t>
            </a:r>
            <a:r>
              <a:rPr b="1" lang="en"/>
              <a:t>Run</a:t>
            </a:r>
            <a:r>
              <a:rPr lang="en"/>
              <a:t> mode and test the app.</a:t>
            </a:r>
            <a:endParaRPr/>
          </a:p>
        </p:txBody>
      </p:sp>
      <p:sp>
        <p:nvSpPr>
          <p:cNvPr id="253" name="Google Shape;253;p36"/>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mouseAction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me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"Delete"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Execute script triggered by the given </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action</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answer</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"Are you sure you want to delete </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these 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with</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"Yes"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and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"No"</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it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"Yes"</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empty</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Google Shape;258;p3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Concept: Answer</a:t>
            </a:r>
            <a:endParaRPr/>
          </a:p>
        </p:txBody>
      </p:sp>
      <p:sp>
        <p:nvSpPr>
          <p:cNvPr id="259" name="Google Shape;259;p37"/>
          <p:cNvSpPr txBox="1"/>
          <p:nvPr>
            <p:ph idx="1" type="body"/>
          </p:nvPr>
        </p:nvSpPr>
        <p:spPr>
          <a:xfrm>
            <a:off x="1520725" y="1152475"/>
            <a:ext cx="7116300" cy="35850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333333"/>
                </a:solidFill>
                <a:highlight>
                  <a:srgbClr val="FFFFFF"/>
                </a:highlight>
              </a:rPr>
              <a:t>Use the </a:t>
            </a:r>
            <a:r>
              <a:rPr b="1" lang="en" sz="1600">
                <a:solidFill>
                  <a:srgbClr val="333333"/>
                </a:solidFill>
              </a:rPr>
              <a:t>answer</a:t>
            </a:r>
            <a:r>
              <a:rPr lang="en" sz="1600">
                <a:solidFill>
                  <a:srgbClr val="333333"/>
                </a:solidFill>
                <a:highlight>
                  <a:srgbClr val="FFFFFF"/>
                </a:highlight>
              </a:rPr>
              <a:t> </a:t>
            </a:r>
            <a:r>
              <a:rPr lang="en" sz="1600">
                <a:solidFill>
                  <a:schemeClr val="dk1"/>
                </a:solidFill>
              </a:rPr>
              <a:t>command</a:t>
            </a:r>
            <a:r>
              <a:rPr lang="en" sz="1600">
                <a:solidFill>
                  <a:srgbClr val="333333"/>
                </a:solidFill>
                <a:highlight>
                  <a:srgbClr val="FFFFFF"/>
                </a:highlight>
              </a:rPr>
              <a:t> to get information or a confirmation from the user before continuing. The user must click one of the buttons to dismiss the </a:t>
            </a:r>
            <a:r>
              <a:rPr lang="en" sz="1600">
                <a:solidFill>
                  <a:schemeClr val="dk1"/>
                </a:solidFill>
              </a:rPr>
              <a:t>dialog</a:t>
            </a:r>
            <a:r>
              <a:rPr lang="en" sz="1600">
                <a:solidFill>
                  <a:srgbClr val="333333"/>
                </a:solidFill>
                <a:highlight>
                  <a:srgbClr val="FFFFFF"/>
                </a:highlight>
              </a:rPr>
              <a:t> box.</a:t>
            </a:r>
            <a:endParaRPr sz="1600">
              <a:solidFill>
                <a:srgbClr val="333333"/>
              </a:solidFill>
              <a:highlight>
                <a:srgbClr val="FFFFFF"/>
              </a:highlight>
            </a:endParaRPr>
          </a:p>
          <a:p>
            <a:pPr indent="0" lvl="0" marL="0" rtl="0" algn="l">
              <a:spcBef>
                <a:spcPts val="1600"/>
              </a:spcBef>
              <a:spcAft>
                <a:spcPts val="0"/>
              </a:spcAft>
              <a:buNone/>
            </a:pPr>
            <a:r>
              <a:rPr b="1" lang="en" sz="1600"/>
              <a:t>Syntax: </a:t>
            </a:r>
            <a:endParaRPr b="1" sz="1600"/>
          </a:p>
          <a:p>
            <a:pPr indent="0" lvl="0" marL="0" rtl="0" algn="l">
              <a:spcBef>
                <a:spcPts val="0"/>
              </a:spcBef>
              <a:spcAft>
                <a:spcPts val="0"/>
              </a:spcAft>
              <a:buNone/>
            </a:pPr>
            <a:r>
              <a:rPr lang="en" sz="1600">
                <a:solidFill>
                  <a:srgbClr val="333333"/>
                </a:solidFill>
                <a:highlight>
                  <a:srgbClr val="FFFFFF"/>
                </a:highlight>
                <a:latin typeface="Inconsolata"/>
                <a:ea typeface="Inconsolata"/>
                <a:cs typeface="Inconsolata"/>
                <a:sym typeface="Inconsolata"/>
              </a:rPr>
              <a:t>answer [iconType] prompt [with button1 [or buttons]] [titled windowTitle] [as sheet]</a:t>
            </a:r>
            <a:endParaRPr sz="1600">
              <a:latin typeface="Inconsolata"/>
              <a:ea typeface="Inconsolata"/>
              <a:cs typeface="Inconsolata"/>
              <a:sym typeface="Inconsolata"/>
            </a:endParaRPr>
          </a:p>
          <a:p>
            <a:pPr indent="0" lvl="0" marL="0" rtl="0" algn="l">
              <a:spcBef>
                <a:spcPts val="1600"/>
              </a:spcBef>
              <a:spcAft>
                <a:spcPts val="0"/>
              </a:spcAft>
              <a:buNone/>
            </a:pPr>
            <a:r>
              <a:rPr b="1" lang="en" sz="1600"/>
              <a:t>Examples:</a:t>
            </a:r>
            <a:endParaRPr b="1" sz="1600"/>
          </a:p>
          <a:p>
            <a:pPr indent="0" lvl="0" marL="0" rtl="0" algn="l">
              <a:spcBef>
                <a:spcPts val="0"/>
              </a:spcBef>
              <a:spcAft>
                <a:spcPts val="0"/>
              </a:spcAft>
              <a:buNone/>
            </a:pPr>
            <a:r>
              <a:rPr lang="en" sz="1600">
                <a:latin typeface="Inconsolata"/>
                <a:ea typeface="Inconsolata"/>
                <a:cs typeface="Inconsolata"/>
                <a:sym typeface="Inconsolata"/>
              </a:rPr>
              <a:t>answer "Go ahead?" with "Yes" or "No" or "Maybe"</a:t>
            </a:r>
            <a:endParaRPr sz="1600">
              <a:latin typeface="Inconsolata"/>
              <a:ea typeface="Inconsolata"/>
              <a:cs typeface="Inconsolata"/>
              <a:sym typeface="Inconsolata"/>
            </a:endParaRPr>
          </a:p>
          <a:p>
            <a:pPr indent="0" lvl="0" marL="0" rtl="0" algn="l">
              <a:spcBef>
                <a:spcPts val="0"/>
              </a:spcBef>
              <a:spcAft>
                <a:spcPts val="0"/>
              </a:spcAft>
              <a:buNone/>
            </a:pPr>
            <a:r>
              <a:rPr lang="en" sz="1600">
                <a:latin typeface="Inconsolata"/>
                <a:ea typeface="Inconsolata"/>
                <a:cs typeface="Inconsolata"/>
                <a:sym typeface="Inconsolata"/>
              </a:rPr>
              <a:t>answer information filesProcessed &amp;&amp; "files were exported."</a:t>
            </a:r>
            <a:endParaRPr sz="1600">
              <a:latin typeface="Inconsolata"/>
              <a:ea typeface="Inconsolata"/>
              <a:cs typeface="Inconsolata"/>
              <a:sym typeface="Inconsolata"/>
            </a:endParaRPr>
          </a:p>
          <a:p>
            <a:pPr indent="0" lvl="0" marL="0" rtl="0" algn="l">
              <a:spcBef>
                <a:spcPts val="0"/>
              </a:spcBef>
              <a:spcAft>
                <a:spcPts val="0"/>
              </a:spcAft>
              <a:buNone/>
            </a:pPr>
            <a:r>
              <a:rPr lang="en" sz="1600">
                <a:latin typeface="Inconsolata"/>
                <a:ea typeface="Inconsolata"/>
                <a:cs typeface="Inconsolata"/>
                <a:sym typeface="Inconsolata"/>
              </a:rPr>
              <a:t>answer "Greetings!" with "Log In" or "Cancel" titled "Login"</a:t>
            </a:r>
            <a:endParaRPr sz="1600">
              <a:latin typeface="Inconsolata"/>
              <a:ea typeface="Inconsolata"/>
              <a:cs typeface="Inconsolata"/>
              <a:sym typeface="Inconsolat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3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Building a Standalone</a:t>
            </a:r>
            <a:endParaRPr/>
          </a:p>
        </p:txBody>
      </p:sp>
      <p:sp>
        <p:nvSpPr>
          <p:cNvPr id="265" name="Google Shape;265;p38"/>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run your app outside the LiveCode IDE you need to build a standalone. This standalone can be shared, uploaded the app stores etc.</a:t>
            </a:r>
            <a:endParaRPr/>
          </a:p>
          <a:p>
            <a:pPr indent="-317500" lvl="0" marL="457200" rtl="0" algn="l">
              <a:spcBef>
                <a:spcPts val="1600"/>
              </a:spcBef>
              <a:spcAft>
                <a:spcPts val="0"/>
              </a:spcAft>
              <a:buSzPts val="1400"/>
              <a:buChar char="●"/>
            </a:pPr>
            <a:r>
              <a:rPr lang="en" sz="1400"/>
              <a:t>Choose </a:t>
            </a:r>
            <a:r>
              <a:rPr b="1" lang="en" sz="1400"/>
              <a:t>Standalone Application Settings</a:t>
            </a:r>
            <a:r>
              <a:rPr lang="en" sz="1400"/>
              <a:t> from the File menu.</a:t>
            </a:r>
            <a:endParaRPr sz="1400"/>
          </a:p>
          <a:p>
            <a:pPr indent="-317500" lvl="0" marL="457200" rtl="0" algn="l">
              <a:spcBef>
                <a:spcPts val="0"/>
              </a:spcBef>
              <a:spcAft>
                <a:spcPts val="0"/>
              </a:spcAft>
              <a:buSzPts val="1400"/>
              <a:buChar char="●"/>
            </a:pPr>
            <a:r>
              <a:rPr lang="en" sz="1400"/>
              <a:t>Select the platforms you want to build for</a:t>
            </a:r>
            <a:r>
              <a:rPr lang="en"/>
              <a:t> - we will start with the desktop platforms.</a:t>
            </a:r>
            <a:endParaRPr/>
          </a:p>
        </p:txBody>
      </p:sp>
      <p:pic>
        <p:nvPicPr>
          <p:cNvPr id="266" name="Google Shape;266;p38"/>
          <p:cNvPicPr preferRelativeResize="0"/>
          <p:nvPr/>
        </p:nvPicPr>
        <p:blipFill>
          <a:blip r:embed="rId3">
            <a:alphaModFix/>
          </a:blip>
          <a:stretch>
            <a:fillRect/>
          </a:stretch>
        </p:blipFill>
        <p:spPr>
          <a:xfrm>
            <a:off x="5105300" y="1170125"/>
            <a:ext cx="3886301" cy="266566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3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Building a Standalone</a:t>
            </a:r>
            <a:endParaRPr/>
          </a:p>
        </p:txBody>
      </p:sp>
      <p:sp>
        <p:nvSpPr>
          <p:cNvPr id="272" name="Google Shape;272;p39"/>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300"/>
              <a:t>When you use widgets in an app you have to make sure they are included in the Standalone. There are two ways to do this.</a:t>
            </a:r>
            <a:endParaRPr sz="1300"/>
          </a:p>
          <a:p>
            <a:pPr indent="863600" lvl="0" marL="0" rtl="0" algn="l">
              <a:spcBef>
                <a:spcPts val="0"/>
              </a:spcBef>
              <a:spcAft>
                <a:spcPts val="0"/>
              </a:spcAft>
              <a:buClr>
                <a:schemeClr val="dk1"/>
              </a:buClr>
              <a:buSzPts val="1100"/>
              <a:buFont typeface="Arial"/>
              <a:buNone/>
            </a:pPr>
            <a:r>
              <a:t/>
            </a:r>
            <a:endParaRPr sz="1300"/>
          </a:p>
          <a:p>
            <a:pPr indent="0" lvl="0" marL="0" rtl="0" algn="l">
              <a:spcBef>
                <a:spcPts val="0"/>
              </a:spcBef>
              <a:spcAft>
                <a:spcPts val="0"/>
              </a:spcAft>
              <a:buClr>
                <a:schemeClr val="dk1"/>
              </a:buClr>
              <a:buSzPts val="1100"/>
              <a:buFont typeface="Arial"/>
              <a:buNone/>
            </a:pPr>
            <a:r>
              <a:rPr lang="en" sz="1300"/>
              <a:t>On the General pane you can choose to </a:t>
            </a:r>
            <a:endParaRPr sz="1300"/>
          </a:p>
          <a:p>
            <a:pPr indent="-311150" lvl="0" marL="457200" rtl="0" algn="l">
              <a:spcBef>
                <a:spcPts val="0"/>
              </a:spcBef>
              <a:spcAft>
                <a:spcPts val="0"/>
              </a:spcAft>
              <a:buSzPts val="1300"/>
              <a:buChar char="●"/>
            </a:pPr>
            <a:r>
              <a:rPr lang="en" sz="1300"/>
              <a:t>Search for required inclusions when saving the standalone application. This will detect any widgets or libraries you are using and automatically include them. This is a very reliable method.</a:t>
            </a:r>
            <a:endParaRPr sz="1300"/>
          </a:p>
          <a:p>
            <a:pPr indent="-311150" lvl="0" marL="457200" rtl="0" algn="l">
              <a:spcBef>
                <a:spcPts val="0"/>
              </a:spcBef>
              <a:spcAft>
                <a:spcPts val="0"/>
              </a:spcAft>
              <a:buSzPts val="1300"/>
              <a:buChar char="●"/>
            </a:pPr>
            <a:r>
              <a:rPr lang="en" sz="1300"/>
              <a:t>Select inclusions for the standalone application. This enables the Inclusions pane and allows you to manually choose the extensions to include</a:t>
            </a:r>
            <a:endParaRPr/>
          </a:p>
        </p:txBody>
      </p:sp>
      <p:pic>
        <p:nvPicPr>
          <p:cNvPr id="273" name="Google Shape;273;p39"/>
          <p:cNvPicPr preferRelativeResize="0"/>
          <p:nvPr/>
        </p:nvPicPr>
        <p:blipFill>
          <a:blip r:embed="rId3">
            <a:alphaModFix/>
          </a:blip>
          <a:stretch>
            <a:fillRect/>
          </a:stretch>
        </p:blipFill>
        <p:spPr>
          <a:xfrm>
            <a:off x="5105300" y="1170125"/>
            <a:ext cx="3886301" cy="308301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4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Building a Standalone</a:t>
            </a:r>
            <a:endParaRPr/>
          </a:p>
        </p:txBody>
      </p:sp>
      <p:sp>
        <p:nvSpPr>
          <p:cNvPr id="279" name="Google Shape;279;p40"/>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To build the Standalone(s) </a:t>
            </a:r>
            <a:endParaRPr sz="1300"/>
          </a:p>
          <a:p>
            <a:pPr indent="-311150" lvl="0" marL="457200" rtl="0" algn="l">
              <a:spcBef>
                <a:spcPts val="0"/>
              </a:spcBef>
              <a:spcAft>
                <a:spcPts val="0"/>
              </a:spcAft>
              <a:buSzPts val="1300"/>
              <a:buChar char="●"/>
            </a:pPr>
            <a:r>
              <a:rPr lang="en" sz="1300"/>
              <a:t>Choose </a:t>
            </a:r>
            <a:r>
              <a:rPr b="1" lang="en" sz="1300"/>
              <a:t>Save as Standlone Application</a:t>
            </a:r>
            <a:r>
              <a:rPr lang="en" sz="1300"/>
              <a:t> from the File menu</a:t>
            </a:r>
            <a:endParaRPr sz="1300"/>
          </a:p>
          <a:p>
            <a:pPr indent="-311150" lvl="0" marL="457200" rtl="0" algn="l">
              <a:spcBef>
                <a:spcPts val="0"/>
              </a:spcBef>
              <a:spcAft>
                <a:spcPts val="0"/>
              </a:spcAft>
              <a:buSzPts val="1300"/>
              <a:buChar char="●"/>
            </a:pPr>
            <a:r>
              <a:rPr lang="en" sz="1300"/>
              <a:t>Choose a folder to save the Standalones in</a:t>
            </a:r>
            <a:endParaRPr sz="1300"/>
          </a:p>
          <a:p>
            <a:pPr indent="-311150" lvl="0" marL="457200" rtl="0" algn="l">
              <a:spcBef>
                <a:spcPts val="0"/>
              </a:spcBef>
              <a:spcAft>
                <a:spcPts val="0"/>
              </a:spcAft>
              <a:buSzPts val="1300"/>
              <a:buChar char="●"/>
            </a:pPr>
            <a:r>
              <a:rPr lang="en" sz="1300"/>
              <a:t>When the Standalone Builder has finished go the folder</a:t>
            </a:r>
            <a:endParaRPr sz="1300"/>
          </a:p>
          <a:p>
            <a:pPr indent="-311150" lvl="0" marL="457200" rtl="0" algn="l">
              <a:spcBef>
                <a:spcPts val="0"/>
              </a:spcBef>
              <a:spcAft>
                <a:spcPts val="0"/>
              </a:spcAft>
              <a:buSzPts val="1300"/>
              <a:buChar char="●"/>
            </a:pPr>
            <a:r>
              <a:rPr lang="en" sz="1300"/>
              <a:t>Run the standalone for your platform</a:t>
            </a:r>
            <a:endParaRPr sz="1300"/>
          </a:p>
        </p:txBody>
      </p:sp>
      <p:pic>
        <p:nvPicPr>
          <p:cNvPr id="280" name="Google Shape;280;p40"/>
          <p:cNvPicPr preferRelativeResize="0"/>
          <p:nvPr/>
        </p:nvPicPr>
        <p:blipFill>
          <a:blip r:embed="rId3">
            <a:alphaModFix/>
          </a:blip>
          <a:stretch>
            <a:fillRect/>
          </a:stretch>
        </p:blipFill>
        <p:spPr>
          <a:xfrm>
            <a:off x="6007227" y="445025"/>
            <a:ext cx="2923350" cy="480818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Google Shape;285;p41"/>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Saving the list</a:t>
            </a:r>
            <a:endParaRPr/>
          </a:p>
        </p:txBody>
      </p:sp>
      <p:sp>
        <p:nvSpPr>
          <p:cNvPr id="286" name="Google Shape;286;p41"/>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the moment our shopping list will not persist between uses of the app.</a:t>
            </a:r>
            <a:endParaRPr/>
          </a:p>
          <a:p>
            <a:pPr indent="0" lvl="0" marL="0" rtl="0" algn="l">
              <a:spcBef>
                <a:spcPts val="1600"/>
              </a:spcBef>
              <a:spcAft>
                <a:spcPts val="0"/>
              </a:spcAft>
              <a:buNone/>
            </a:pPr>
            <a:r>
              <a:rPr lang="en"/>
              <a:t>This is because a Standalone application cannot be changed after it has been built.</a:t>
            </a:r>
            <a:endParaRPr/>
          </a:p>
          <a:p>
            <a:pPr indent="0" lvl="0" marL="0" rtl="0" algn="l">
              <a:spcBef>
                <a:spcPts val="1600"/>
              </a:spcBef>
              <a:spcAft>
                <a:spcPts val="1600"/>
              </a:spcAft>
              <a:buNone/>
            </a:pPr>
            <a:r>
              <a:rPr lang="en"/>
              <a:t>If we want data to persist between uses of the app we might write the data out to a location that is accessible to the app.</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LiveCode IDE</a:t>
            </a:r>
            <a:endParaRPr/>
          </a:p>
        </p:txBody>
      </p:sp>
      <p:sp>
        <p:nvSpPr>
          <p:cNvPr id="88" name="Google Shape;88;p15"/>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t>Now you have installed LiveCode, open the application! When you first open the application, you will see something similar to the screen below:</a:t>
            </a:r>
            <a:endParaRPr sz="1400"/>
          </a:p>
        </p:txBody>
      </p:sp>
      <p:pic>
        <p:nvPicPr>
          <p:cNvPr id="89" name="Google Shape;89;p15"/>
          <p:cNvPicPr preferRelativeResize="0"/>
          <p:nvPr/>
        </p:nvPicPr>
        <p:blipFill>
          <a:blip r:embed="rId3">
            <a:alphaModFix/>
          </a:blip>
          <a:stretch>
            <a:fillRect/>
          </a:stretch>
        </p:blipFill>
        <p:spPr>
          <a:xfrm>
            <a:off x="3042025" y="1701333"/>
            <a:ext cx="4073699" cy="3332650"/>
          </a:xfrm>
          <a:prstGeom prst="rect">
            <a:avLst/>
          </a:prstGeom>
          <a:noFill/>
          <a:ln>
            <a:noFill/>
          </a:ln>
        </p:spPr>
      </p:pic>
      <p:sp>
        <p:nvSpPr>
          <p:cNvPr id="90" name="Google Shape;90;p15"/>
          <p:cNvSpPr txBox="1"/>
          <p:nvPr/>
        </p:nvSpPr>
        <p:spPr>
          <a:xfrm>
            <a:off x="1106725" y="2077800"/>
            <a:ext cx="1626000" cy="384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200">
                <a:solidFill>
                  <a:srgbClr val="595959"/>
                </a:solidFill>
              </a:rPr>
              <a:t>Menubar</a:t>
            </a:r>
            <a:endParaRPr sz="1200">
              <a:solidFill>
                <a:srgbClr val="595959"/>
              </a:solidFill>
            </a:endParaRPr>
          </a:p>
        </p:txBody>
      </p:sp>
      <p:sp>
        <p:nvSpPr>
          <p:cNvPr id="91" name="Google Shape;91;p15"/>
          <p:cNvSpPr txBox="1"/>
          <p:nvPr/>
        </p:nvSpPr>
        <p:spPr>
          <a:xfrm>
            <a:off x="1106725" y="2763600"/>
            <a:ext cx="1626000" cy="384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200">
                <a:solidFill>
                  <a:srgbClr val="595959"/>
                </a:solidFill>
              </a:rPr>
              <a:t>Toolbar</a:t>
            </a:r>
            <a:endParaRPr sz="1200">
              <a:solidFill>
                <a:srgbClr val="595959"/>
              </a:solidFill>
            </a:endParaRPr>
          </a:p>
        </p:txBody>
      </p:sp>
      <p:sp>
        <p:nvSpPr>
          <p:cNvPr id="92" name="Google Shape;92;p15"/>
          <p:cNvSpPr txBox="1"/>
          <p:nvPr/>
        </p:nvSpPr>
        <p:spPr>
          <a:xfrm>
            <a:off x="7278925" y="2916000"/>
            <a:ext cx="1626000" cy="38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595959"/>
                </a:solidFill>
              </a:rPr>
              <a:t>Start Center</a:t>
            </a:r>
            <a:endParaRPr sz="1200">
              <a:solidFill>
                <a:srgbClr val="595959"/>
              </a:solidFill>
            </a:endParaRPr>
          </a:p>
        </p:txBody>
      </p:sp>
      <p:cxnSp>
        <p:nvCxnSpPr>
          <p:cNvPr id="93" name="Google Shape;93;p15"/>
          <p:cNvCxnSpPr>
            <a:stCxn id="90" idx="3"/>
          </p:cNvCxnSpPr>
          <p:nvPr/>
        </p:nvCxnSpPr>
        <p:spPr>
          <a:xfrm flipH="1" rot="10800000">
            <a:off x="2732725" y="2028300"/>
            <a:ext cx="449400" cy="241800"/>
          </a:xfrm>
          <a:prstGeom prst="straightConnector1">
            <a:avLst/>
          </a:prstGeom>
          <a:noFill/>
          <a:ln cap="flat" cmpd="sng" w="9525">
            <a:solidFill>
              <a:srgbClr val="595959"/>
            </a:solidFill>
            <a:prstDash val="solid"/>
            <a:round/>
            <a:headEnd len="med" w="med" type="none"/>
            <a:tailEnd len="med" w="med" type="triangle"/>
          </a:ln>
        </p:spPr>
      </p:cxnSp>
      <p:cxnSp>
        <p:nvCxnSpPr>
          <p:cNvPr id="94" name="Google Shape;94;p15"/>
          <p:cNvCxnSpPr>
            <a:stCxn id="91" idx="3"/>
          </p:cNvCxnSpPr>
          <p:nvPr/>
        </p:nvCxnSpPr>
        <p:spPr>
          <a:xfrm>
            <a:off x="2732725" y="2955900"/>
            <a:ext cx="458100" cy="304800"/>
          </a:xfrm>
          <a:prstGeom prst="straightConnector1">
            <a:avLst/>
          </a:prstGeom>
          <a:noFill/>
          <a:ln cap="flat" cmpd="sng" w="9525">
            <a:solidFill>
              <a:srgbClr val="595959"/>
            </a:solidFill>
            <a:prstDash val="solid"/>
            <a:round/>
            <a:headEnd len="med" w="med" type="none"/>
            <a:tailEnd len="med" w="med" type="triangle"/>
          </a:ln>
        </p:spPr>
      </p:cxn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Google Shape;291;p42"/>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Where should we save the list?</a:t>
            </a:r>
            <a:endParaRPr/>
          </a:p>
        </p:txBody>
      </p:sp>
      <p:sp>
        <p:nvSpPr>
          <p:cNvPr id="292" name="Google Shape;292;p42"/>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lang="en" sz="1200"/>
              <a:t>We need to choose an accessible place to save our list, this means a place the app is allowed to create files and where we can easily find our list files.</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b="1" lang="en" sz="1200"/>
              <a:t>Where should we choose?</a:t>
            </a:r>
            <a:endParaRPr b="1" sz="1200"/>
          </a:p>
          <a:p>
            <a:pPr indent="0" lvl="0" marL="0" rtl="0" algn="just">
              <a:lnSpc>
                <a:spcPct val="100000"/>
              </a:lnSpc>
              <a:spcBef>
                <a:spcPts val="0"/>
              </a:spcBef>
              <a:spcAft>
                <a:spcPts val="0"/>
              </a:spcAft>
              <a:buNone/>
            </a:pPr>
            <a:r>
              <a:t/>
            </a:r>
            <a:endParaRPr sz="1200"/>
          </a:p>
          <a:p>
            <a:pPr indent="-304800" lvl="0" marL="457200" rtl="0" algn="just">
              <a:lnSpc>
                <a:spcPct val="100000"/>
              </a:lnSpc>
              <a:spcBef>
                <a:spcPts val="0"/>
              </a:spcBef>
              <a:spcAft>
                <a:spcPts val="0"/>
              </a:spcAft>
              <a:buClr>
                <a:schemeClr val="dk2"/>
              </a:buClr>
              <a:buSzPts val="1200"/>
              <a:buFont typeface="Arial"/>
              <a:buChar char="-"/>
            </a:pPr>
            <a:r>
              <a:rPr lang="en" sz="1200"/>
              <a:t>The desktop? Not a great place, there might be lots of files. The files might get deleted if the user cleans up their desktop.</a:t>
            </a:r>
            <a:endParaRPr sz="1200"/>
          </a:p>
          <a:p>
            <a:pPr indent="-304800" lvl="0" marL="457200" rtl="0" algn="just">
              <a:lnSpc>
                <a:spcPct val="100000"/>
              </a:lnSpc>
              <a:spcBef>
                <a:spcPts val="0"/>
              </a:spcBef>
              <a:spcAft>
                <a:spcPts val="0"/>
              </a:spcAft>
              <a:buClr>
                <a:schemeClr val="dk2"/>
              </a:buClr>
              <a:buSzPts val="1200"/>
              <a:buFont typeface="Arial"/>
              <a:buChar char="-"/>
            </a:pPr>
            <a:r>
              <a:rPr lang="en" sz="1200"/>
              <a:t>Allow the user to choose where to save the list? No, because we need to find the lists again easily so we can display it in the app.</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b="1" lang="en" sz="1200"/>
              <a:t>How about the Documents folder? </a:t>
            </a:r>
            <a:endParaRPr b="1"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lang="en" sz="1200"/>
              <a:t>Yes, this is a good place, the app is allowed to write there, on desktop and on mobile. On desktop each user has their own Documents folder so the lists will be kept separate without us having to do any extra work.</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Google Shape;297;p43"/>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Saving the list</a:t>
            </a:r>
            <a:endParaRPr/>
          </a:p>
        </p:txBody>
      </p:sp>
      <p:sp>
        <p:nvSpPr>
          <p:cNvPr id="298" name="Google Shape;298;p43"/>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lang="en" sz="1200"/>
              <a:t>To save the list to a text file we need to know the full path to the file we want to save to.</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lang="en" sz="1200"/>
              <a:t>The filepath is like an address to a file, so a file on your desktop might have the path</a:t>
            </a:r>
            <a:endParaRPr sz="1200"/>
          </a:p>
          <a:p>
            <a:pPr indent="0" lvl="0" marL="0" rtl="0" algn="just">
              <a:lnSpc>
                <a:spcPct val="100000"/>
              </a:lnSpc>
              <a:spcBef>
                <a:spcPts val="0"/>
              </a:spcBef>
              <a:spcAft>
                <a:spcPts val="0"/>
              </a:spcAft>
              <a:buNone/>
            </a:pPr>
            <a:r>
              <a:t/>
            </a:r>
            <a:endParaRPr sz="1200"/>
          </a:p>
          <a:p>
            <a:pPr indent="0" lvl="0" marL="0" rtl="0" algn="ctr">
              <a:lnSpc>
                <a:spcPct val="100000"/>
              </a:lnSpc>
              <a:spcBef>
                <a:spcPts val="0"/>
              </a:spcBef>
              <a:spcAft>
                <a:spcPts val="0"/>
              </a:spcAft>
              <a:buNone/>
            </a:pPr>
            <a:r>
              <a:rPr lang="en" sz="1200"/>
              <a:t>/Users/myname/Desktop/textfile.txt</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lang="en" sz="1200"/>
              <a:t>To find the filepath for the file we want to save the note to we need two bits of information:</a:t>
            </a:r>
            <a:endParaRPr sz="1200"/>
          </a:p>
          <a:p>
            <a:pPr indent="0" lvl="0" marL="0" rtl="0" algn="just">
              <a:lnSpc>
                <a:spcPct val="100000"/>
              </a:lnSpc>
              <a:spcBef>
                <a:spcPts val="0"/>
              </a:spcBef>
              <a:spcAft>
                <a:spcPts val="0"/>
              </a:spcAft>
              <a:buNone/>
            </a:pPr>
            <a:r>
              <a:t/>
            </a:r>
            <a:endParaRPr sz="1200"/>
          </a:p>
          <a:p>
            <a:pPr indent="-304800" lvl="0" marL="457200" rtl="0" algn="just">
              <a:lnSpc>
                <a:spcPct val="100000"/>
              </a:lnSpc>
              <a:spcBef>
                <a:spcPts val="0"/>
              </a:spcBef>
              <a:spcAft>
                <a:spcPts val="0"/>
              </a:spcAft>
              <a:buClr>
                <a:schemeClr val="dk2"/>
              </a:buClr>
              <a:buSzPts val="1200"/>
              <a:buFont typeface="Arial"/>
              <a:buChar char="-"/>
            </a:pPr>
            <a:r>
              <a:rPr lang="en" sz="1200"/>
              <a:t>the path to the folder</a:t>
            </a:r>
            <a:endParaRPr sz="1200"/>
          </a:p>
          <a:p>
            <a:pPr indent="-304800" lvl="0" marL="457200" rtl="0" algn="just">
              <a:lnSpc>
                <a:spcPct val="100000"/>
              </a:lnSpc>
              <a:spcBef>
                <a:spcPts val="0"/>
              </a:spcBef>
              <a:spcAft>
                <a:spcPts val="0"/>
              </a:spcAft>
              <a:buClr>
                <a:schemeClr val="dk2"/>
              </a:buClr>
              <a:buSzPts val="1200"/>
              <a:buFont typeface="Arial"/>
              <a:buChar char="-"/>
            </a:pPr>
            <a:r>
              <a:rPr lang="en" sz="1200"/>
              <a:t>the name of the file</a:t>
            </a:r>
            <a:endParaRPr sz="1200"/>
          </a:p>
          <a:p>
            <a:pPr indent="0" lvl="0" marL="0" rtl="0" algn="ctr">
              <a:lnSpc>
                <a:spcPct val="100000"/>
              </a:lnSpc>
              <a:spcBef>
                <a:spcPts val="0"/>
              </a:spcBef>
              <a:spcAft>
                <a:spcPts val="0"/>
              </a:spcAft>
              <a:buNone/>
            </a:pPr>
            <a:r>
              <a:rPr lang="en" sz="1200"/>
              <a:t>/Users/myname/Desktop/textfile.txt</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lang="en" sz="1200"/>
              <a:t>The filename will be “ShoppingList.txt”</a:t>
            </a:r>
            <a:endParaRPr sz="1200"/>
          </a:p>
          <a:p>
            <a:pPr indent="0" lvl="0" marL="0" rtl="0" algn="just">
              <a:lnSpc>
                <a:spcPct val="100000"/>
              </a:lnSpc>
              <a:spcBef>
                <a:spcPts val="0"/>
              </a:spcBef>
              <a:spcAft>
                <a:spcPts val="0"/>
              </a:spcAft>
              <a:buNone/>
            </a:pPr>
            <a:r>
              <a:t/>
            </a:r>
            <a:endParaRPr sz="1200"/>
          </a:p>
          <a:p>
            <a:pPr indent="0" lvl="0" marL="0" rtl="0" algn="just">
              <a:lnSpc>
                <a:spcPct val="100000"/>
              </a:lnSpc>
              <a:spcBef>
                <a:spcPts val="0"/>
              </a:spcBef>
              <a:spcAft>
                <a:spcPts val="0"/>
              </a:spcAft>
              <a:buNone/>
            </a:pPr>
            <a:r>
              <a:rPr lang="en" sz="1200"/>
              <a:t>We will save our notes to a folder inside the Documents folder.</a:t>
            </a:r>
            <a:endParaRPr sz="1200"/>
          </a:p>
        </p:txBody>
      </p:sp>
      <p:sp>
        <p:nvSpPr>
          <p:cNvPr id="299" name="Google Shape;299;p43"/>
          <p:cNvSpPr txBox="1"/>
          <p:nvPr/>
        </p:nvSpPr>
        <p:spPr>
          <a:xfrm>
            <a:off x="3846649" y="3181300"/>
            <a:ext cx="1854000" cy="191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FF9900"/>
                </a:solidFill>
              </a:rPr>
              <a:t>folder path</a:t>
            </a:r>
            <a:endParaRPr sz="1200">
              <a:solidFill>
                <a:srgbClr val="FF9900"/>
              </a:solidFill>
            </a:endParaRPr>
          </a:p>
        </p:txBody>
      </p:sp>
      <p:sp>
        <p:nvSpPr>
          <p:cNvPr id="300" name="Google Shape;300;p43"/>
          <p:cNvSpPr txBox="1"/>
          <p:nvPr/>
        </p:nvSpPr>
        <p:spPr>
          <a:xfrm>
            <a:off x="5505123" y="3192750"/>
            <a:ext cx="843000" cy="191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FF9900"/>
                </a:solidFill>
              </a:rPr>
              <a:t>file name</a:t>
            </a:r>
            <a:endParaRPr sz="1200">
              <a:solidFill>
                <a:srgbClr val="FF9900"/>
              </a:solidFill>
            </a:endParaRPr>
          </a:p>
        </p:txBody>
      </p:sp>
      <p:sp>
        <p:nvSpPr>
          <p:cNvPr id="301" name="Google Shape;301;p43"/>
          <p:cNvSpPr/>
          <p:nvPr/>
        </p:nvSpPr>
        <p:spPr>
          <a:xfrm>
            <a:off x="3869450" y="3112860"/>
            <a:ext cx="1714950" cy="151300"/>
          </a:xfrm>
          <a:custGeom>
            <a:rect b="b" l="l" r="r" t="t"/>
            <a:pathLst>
              <a:path extrusionOk="0" h="6052" w="68598">
                <a:moveTo>
                  <a:pt x="0" y="0"/>
                </a:moveTo>
                <a:lnTo>
                  <a:pt x="0" y="6052"/>
                </a:lnTo>
                <a:lnTo>
                  <a:pt x="68598" y="6052"/>
                </a:lnTo>
                <a:lnTo>
                  <a:pt x="68598" y="1441"/>
                </a:lnTo>
              </a:path>
            </a:pathLst>
          </a:custGeom>
          <a:noFill/>
          <a:ln cap="flat" cmpd="sng" w="9525">
            <a:solidFill>
              <a:srgbClr val="FF9900"/>
            </a:solidFill>
            <a:prstDash val="solid"/>
            <a:round/>
            <a:headEnd len="med" w="med" type="none"/>
            <a:tailEnd len="med" w="med" type="none"/>
          </a:ln>
        </p:spPr>
      </p:sp>
      <p:sp>
        <p:nvSpPr>
          <p:cNvPr id="302" name="Google Shape;302;p43"/>
          <p:cNvSpPr/>
          <p:nvPr/>
        </p:nvSpPr>
        <p:spPr>
          <a:xfrm>
            <a:off x="5584400" y="3112850"/>
            <a:ext cx="684608" cy="151300"/>
          </a:xfrm>
          <a:custGeom>
            <a:rect b="b" l="l" r="r" t="t"/>
            <a:pathLst>
              <a:path extrusionOk="0" h="6052" w="68598">
                <a:moveTo>
                  <a:pt x="0" y="0"/>
                </a:moveTo>
                <a:lnTo>
                  <a:pt x="0" y="6052"/>
                </a:lnTo>
                <a:lnTo>
                  <a:pt x="68598" y="6052"/>
                </a:lnTo>
                <a:lnTo>
                  <a:pt x="68598" y="1441"/>
                </a:lnTo>
              </a:path>
            </a:pathLst>
          </a:custGeom>
          <a:noFill/>
          <a:ln cap="flat" cmpd="sng" w="9525">
            <a:solidFill>
              <a:srgbClr val="FF9900"/>
            </a:solidFill>
            <a:prstDash val="solid"/>
            <a:round/>
            <a:headEnd len="med" w="med" type="none"/>
            <a:tailEnd len="med" w="med" type="none"/>
          </a:ln>
        </p:spPr>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Google Shape;307;p44"/>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4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Saving the list</a:t>
            </a:r>
            <a:endParaRPr/>
          </a:p>
        </p:txBody>
      </p:sp>
      <p:sp>
        <p:nvSpPr>
          <p:cNvPr id="309" name="Google Shape;309;p44"/>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can save the list when the card is closed, this will mean it is always saved when the app is closed.</a:t>
            </a:r>
            <a:endParaRPr/>
          </a:p>
          <a:p>
            <a:pPr indent="0" lvl="0" marL="0" rtl="0" algn="l">
              <a:spcBef>
                <a:spcPts val="1600"/>
              </a:spcBef>
              <a:spcAft>
                <a:spcPts val="0"/>
              </a:spcAft>
              <a:buNone/>
            </a:pPr>
            <a:r>
              <a:rPr lang="en"/>
              <a:t>We will then load the saved list in again when the app is opened.</a:t>
            </a:r>
            <a:endParaRPr/>
          </a:p>
          <a:p>
            <a:pPr indent="0" lvl="0" marL="0" rtl="0" algn="l">
              <a:spcBef>
                <a:spcPts val="1600"/>
              </a:spcBef>
              <a:spcAft>
                <a:spcPts val="1600"/>
              </a:spcAft>
              <a:buNone/>
            </a:pPr>
            <a:r>
              <a:rPr lang="en"/>
              <a:t>Open the </a:t>
            </a:r>
            <a:r>
              <a:rPr b="1" lang="en"/>
              <a:t>Card Script</a:t>
            </a:r>
            <a:r>
              <a:rPr lang="en"/>
              <a:t> from the Object menu and add a </a:t>
            </a:r>
            <a:r>
              <a:rPr b="1" lang="en"/>
              <a:t>closeCard</a:t>
            </a:r>
            <a:r>
              <a:rPr lang="en"/>
              <a:t> handler.</a:t>
            </a:r>
            <a:endParaRPr/>
          </a:p>
        </p:txBody>
      </p:sp>
      <p:sp>
        <p:nvSpPr>
          <p:cNvPr id="310" name="Google Shape;310;p44"/>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closeCard</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r>
              <a:rPr lang="en" sz="1100">
                <a:solidFill>
                  <a:srgbClr val="000000"/>
                </a:solidFill>
                <a:latin typeface="Inconsolata"/>
                <a:ea typeface="Inconsolata"/>
                <a:cs typeface="Inconsolata"/>
                <a:sym typeface="Inconsolata"/>
              </a:rPr>
              <a:t>saveList</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a:t>
            </a:r>
            <a:r>
              <a:rPr lang="en" sz="1100">
                <a:solidFill>
                  <a:schemeClr val="dk1"/>
                </a:solidFill>
                <a:latin typeface="Inconsolata"/>
                <a:ea typeface="Inconsolata"/>
                <a:cs typeface="Inconsolata"/>
                <a:sym typeface="Inconsolata"/>
              </a:rPr>
              <a:t>closeCard</a:t>
            </a:r>
            <a:endParaRPr sz="1100">
              <a:solidFill>
                <a:schemeClr val="dk1"/>
              </a:solidFill>
              <a:latin typeface="Inconsolata"/>
              <a:ea typeface="Inconsolata"/>
              <a:cs typeface="Inconsolata"/>
              <a:sym typeface="Inconsolata"/>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45"/>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Saving the list</a:t>
            </a:r>
            <a:endParaRPr/>
          </a:p>
        </p:txBody>
      </p:sp>
      <p:sp>
        <p:nvSpPr>
          <p:cNvPr id="317" name="Google Shape;317;p45"/>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add the </a:t>
            </a:r>
            <a:r>
              <a:rPr b="1" lang="en"/>
              <a:t>saveList </a:t>
            </a:r>
            <a:r>
              <a:rPr lang="en"/>
              <a:t>handler.</a:t>
            </a:r>
            <a:endParaRPr/>
          </a:p>
          <a:p>
            <a:pPr indent="-317500" lvl="0" marL="457200" rtl="0" algn="l">
              <a:spcBef>
                <a:spcPts val="1600"/>
              </a:spcBef>
              <a:spcAft>
                <a:spcPts val="0"/>
              </a:spcAft>
              <a:buSzPts val="1400"/>
              <a:buChar char="●"/>
            </a:pPr>
            <a:r>
              <a:rPr lang="en"/>
              <a:t>Declare a variable that will hold the path to the file</a:t>
            </a:r>
            <a:endParaRPr/>
          </a:p>
          <a:p>
            <a:pPr indent="-317500" lvl="0" marL="457200" rtl="0" algn="l">
              <a:spcBef>
                <a:spcPts val="0"/>
              </a:spcBef>
              <a:spcAft>
                <a:spcPts val="0"/>
              </a:spcAft>
              <a:buSzPts val="1400"/>
              <a:buChar char="●"/>
            </a:pPr>
            <a:r>
              <a:rPr lang="en"/>
              <a:t>Construct the path to the file from the folder and filename</a:t>
            </a:r>
            <a:endParaRPr/>
          </a:p>
          <a:p>
            <a:pPr indent="-317500" lvl="0" marL="457200" rtl="0" algn="l">
              <a:spcBef>
                <a:spcPts val="0"/>
              </a:spcBef>
              <a:spcAft>
                <a:spcPts val="0"/>
              </a:spcAft>
              <a:buSzPts val="1400"/>
              <a:buChar char="●"/>
            </a:pPr>
            <a:r>
              <a:rPr lang="en"/>
              <a:t>Put the text of the field into the text file</a:t>
            </a:r>
            <a:endParaRPr/>
          </a:p>
          <a:p>
            <a:pPr indent="0" lvl="0" marL="0" rtl="0" algn="l">
              <a:spcBef>
                <a:spcPts val="1600"/>
              </a:spcBef>
              <a:spcAft>
                <a:spcPts val="1600"/>
              </a:spcAft>
              <a:buNone/>
            </a:pPr>
            <a:r>
              <a:t/>
            </a:r>
            <a:endParaRPr/>
          </a:p>
        </p:txBody>
      </p:sp>
      <p:sp>
        <p:nvSpPr>
          <p:cNvPr id="318" name="Google Shape;318;p45"/>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saveList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Get the path to the save file</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"documents"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"/ShoppingList.txt"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saveList</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Google Shape;323;p46"/>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4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Loading</a:t>
            </a:r>
            <a:r>
              <a:rPr lang="en" sz="2400"/>
              <a:t> the list</a:t>
            </a:r>
            <a:endParaRPr/>
          </a:p>
        </p:txBody>
      </p:sp>
      <p:sp>
        <p:nvSpPr>
          <p:cNvPr id="325" name="Google Shape;325;p46"/>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the app is opened we want to load the list in from the text file and display it in the field.</a:t>
            </a:r>
            <a:endParaRPr/>
          </a:p>
          <a:p>
            <a:pPr indent="0" lvl="0" marL="0" rtl="0" algn="l">
              <a:spcBef>
                <a:spcPts val="1600"/>
              </a:spcBef>
              <a:spcAft>
                <a:spcPts val="1600"/>
              </a:spcAft>
              <a:buNone/>
            </a:pPr>
            <a:r>
              <a:rPr lang="en"/>
              <a:t>Open the </a:t>
            </a:r>
            <a:r>
              <a:rPr b="1" lang="en"/>
              <a:t>Card Script</a:t>
            </a:r>
            <a:r>
              <a:rPr lang="en"/>
              <a:t> from the Object menu and add a </a:t>
            </a:r>
            <a:r>
              <a:rPr b="1" lang="en"/>
              <a:t>preOpen</a:t>
            </a:r>
            <a:r>
              <a:rPr b="1" lang="en"/>
              <a:t>Card</a:t>
            </a:r>
            <a:r>
              <a:rPr lang="en"/>
              <a:t> handler.</a:t>
            </a:r>
            <a:endParaRPr/>
          </a:p>
        </p:txBody>
      </p:sp>
      <p:sp>
        <p:nvSpPr>
          <p:cNvPr id="326" name="Google Shape;326;p46"/>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preOpenCard</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r>
              <a:rPr lang="en" sz="1100">
                <a:solidFill>
                  <a:srgbClr val="000000"/>
                </a:solidFill>
                <a:latin typeface="Inconsolata"/>
                <a:ea typeface="Inconsolata"/>
                <a:cs typeface="Inconsolata"/>
                <a:sym typeface="Inconsolata"/>
              </a:rPr>
              <a:t>load</a:t>
            </a:r>
            <a:r>
              <a:rPr lang="en" sz="1100">
                <a:solidFill>
                  <a:srgbClr val="000000"/>
                </a:solidFill>
                <a:latin typeface="Inconsolata"/>
                <a:ea typeface="Inconsolata"/>
                <a:cs typeface="Inconsolata"/>
                <a:sym typeface="Inconsolata"/>
              </a:rPr>
              <a:t>List</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a:t>
            </a:r>
            <a:r>
              <a:rPr lang="en" sz="1100">
                <a:solidFill>
                  <a:schemeClr val="dk1"/>
                </a:solidFill>
                <a:latin typeface="Inconsolata"/>
                <a:ea typeface="Inconsolata"/>
                <a:cs typeface="Inconsolata"/>
                <a:sym typeface="Inconsolata"/>
              </a:rPr>
              <a:t>preOpenCard</a:t>
            </a:r>
            <a:endParaRPr sz="1100">
              <a:solidFill>
                <a:schemeClr val="dk1"/>
              </a:solidFill>
              <a:latin typeface="Inconsolata"/>
              <a:ea typeface="Inconsolata"/>
              <a:cs typeface="Inconsolata"/>
              <a:sym typeface="Inconsolata"/>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Google Shape;331;p47"/>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Loadin</a:t>
            </a:r>
            <a:r>
              <a:rPr lang="en" sz="2400"/>
              <a:t>g the list</a:t>
            </a:r>
            <a:endParaRPr/>
          </a:p>
        </p:txBody>
      </p:sp>
      <p:sp>
        <p:nvSpPr>
          <p:cNvPr id="333" name="Google Shape;333;p47"/>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add the </a:t>
            </a:r>
            <a:r>
              <a:rPr b="1" lang="en"/>
              <a:t>loadList</a:t>
            </a:r>
            <a:r>
              <a:rPr b="1" lang="en"/>
              <a:t> </a:t>
            </a:r>
            <a:r>
              <a:rPr lang="en"/>
              <a:t>handler.</a:t>
            </a:r>
            <a:endParaRPr/>
          </a:p>
          <a:p>
            <a:pPr indent="-317500" lvl="0" marL="457200" rtl="0" algn="l">
              <a:spcBef>
                <a:spcPts val="1600"/>
              </a:spcBef>
              <a:spcAft>
                <a:spcPts val="0"/>
              </a:spcAft>
              <a:buSzPts val="1400"/>
              <a:buChar char="●"/>
            </a:pPr>
            <a:r>
              <a:rPr lang="en"/>
              <a:t>Declare a variable that will hold the path to the file</a:t>
            </a:r>
            <a:endParaRPr/>
          </a:p>
          <a:p>
            <a:pPr indent="-317500" lvl="0" marL="457200" rtl="0" algn="l">
              <a:spcBef>
                <a:spcPts val="0"/>
              </a:spcBef>
              <a:spcAft>
                <a:spcPts val="0"/>
              </a:spcAft>
              <a:buSzPts val="1400"/>
              <a:buChar char="●"/>
            </a:pPr>
            <a:r>
              <a:rPr lang="en"/>
              <a:t>Construct the path to the file from the folder and filename</a:t>
            </a:r>
            <a:endParaRPr/>
          </a:p>
          <a:p>
            <a:pPr indent="-317500" lvl="0" marL="457200" rtl="0" algn="l">
              <a:spcBef>
                <a:spcPts val="0"/>
              </a:spcBef>
              <a:spcAft>
                <a:spcPts val="0"/>
              </a:spcAft>
              <a:buSzPts val="1400"/>
              <a:buChar char="●"/>
            </a:pPr>
            <a:r>
              <a:rPr lang="en"/>
              <a:t>Put the contents of the text file into the field</a:t>
            </a:r>
            <a:endParaRPr/>
          </a:p>
          <a:p>
            <a:pPr indent="0" lvl="0" marL="0" rtl="0" algn="l">
              <a:spcBef>
                <a:spcPts val="1600"/>
              </a:spcBef>
              <a:spcAft>
                <a:spcPts val="1600"/>
              </a:spcAft>
              <a:buNone/>
            </a:pPr>
            <a:r>
              <a:t/>
            </a:r>
            <a:endParaRPr/>
          </a:p>
        </p:txBody>
      </p:sp>
      <p:sp>
        <p:nvSpPr>
          <p:cNvPr id="334" name="Google Shape;334;p47"/>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loadList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Get the path to the save file</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"documents"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"/ShoppingList.txt"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loadList</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4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the App</a:t>
            </a:r>
            <a:endParaRPr/>
          </a:p>
        </p:txBody>
      </p:sp>
      <p:sp>
        <p:nvSpPr>
          <p:cNvPr id="340" name="Google Shape;340;p48"/>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test your app build a new standalone.</a:t>
            </a:r>
            <a:endParaRPr/>
          </a:p>
          <a:p>
            <a:pPr indent="-342900" lvl="0" marL="457200" rtl="0" algn="l">
              <a:spcBef>
                <a:spcPts val="1600"/>
              </a:spcBef>
              <a:spcAft>
                <a:spcPts val="0"/>
              </a:spcAft>
              <a:buSzPts val="1800"/>
              <a:buChar char="●"/>
            </a:pPr>
            <a:r>
              <a:rPr lang="en"/>
              <a:t>Open the standalone</a:t>
            </a:r>
            <a:endParaRPr/>
          </a:p>
          <a:p>
            <a:pPr indent="-342900" lvl="0" marL="457200" rtl="0" algn="l">
              <a:spcBef>
                <a:spcPts val="0"/>
              </a:spcBef>
              <a:spcAft>
                <a:spcPts val="0"/>
              </a:spcAft>
              <a:buSzPts val="1800"/>
              <a:buChar char="●"/>
            </a:pPr>
            <a:r>
              <a:rPr lang="en"/>
              <a:t>Add some items to the list</a:t>
            </a:r>
            <a:endParaRPr/>
          </a:p>
          <a:p>
            <a:pPr indent="-342900" lvl="0" marL="457200" rtl="0" algn="l">
              <a:spcBef>
                <a:spcPts val="0"/>
              </a:spcBef>
              <a:spcAft>
                <a:spcPts val="0"/>
              </a:spcAft>
              <a:buSzPts val="1800"/>
              <a:buChar char="●"/>
            </a:pPr>
            <a:r>
              <a:rPr lang="en"/>
              <a:t>Close the app</a:t>
            </a:r>
            <a:endParaRPr/>
          </a:p>
          <a:p>
            <a:pPr indent="-342900" lvl="0" marL="457200" rtl="0" algn="l">
              <a:spcBef>
                <a:spcPts val="0"/>
              </a:spcBef>
              <a:spcAft>
                <a:spcPts val="0"/>
              </a:spcAft>
              <a:buSzPts val="1800"/>
              <a:buChar char="●"/>
            </a:pPr>
            <a:r>
              <a:rPr lang="en"/>
              <a:t>Check for the text file in the documents folder</a:t>
            </a:r>
            <a:endParaRPr/>
          </a:p>
          <a:p>
            <a:pPr indent="-342900" lvl="0" marL="457200" rtl="0" algn="l">
              <a:spcBef>
                <a:spcPts val="0"/>
              </a:spcBef>
              <a:spcAft>
                <a:spcPts val="0"/>
              </a:spcAft>
              <a:buSzPts val="1800"/>
              <a:buChar char="●"/>
            </a:pPr>
            <a:r>
              <a:rPr lang="en"/>
              <a:t>Open the app again, you should see your list</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4" name="Shape 344"/>
        <p:cNvGrpSpPr/>
        <p:nvPr/>
      </p:nvGrpSpPr>
      <p:grpSpPr>
        <a:xfrm>
          <a:off x="0" y="0"/>
          <a:ext cx="0" cy="0"/>
          <a:chOff x="0" y="0"/>
          <a:chExt cx="0" cy="0"/>
        </a:xfrm>
      </p:grpSpPr>
      <p:sp>
        <p:nvSpPr>
          <p:cNvPr id="345" name="Google Shape;345;p4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Individual items</a:t>
            </a:r>
            <a:endParaRPr/>
          </a:p>
        </p:txBody>
      </p:sp>
      <p:sp>
        <p:nvSpPr>
          <p:cNvPr id="346" name="Google Shape;346;p49"/>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just">
              <a:lnSpc>
                <a:spcPct val="100000"/>
              </a:lnSpc>
              <a:spcBef>
                <a:spcPts val="0"/>
              </a:spcBef>
              <a:spcAft>
                <a:spcPts val="0"/>
              </a:spcAft>
              <a:buNone/>
            </a:pPr>
            <a:r>
              <a:rPr lang="en"/>
              <a:t>We are treating the list as a single unit. The next step is to allow the user to treat each item individually.</a:t>
            </a:r>
            <a:endParaRPr/>
          </a:p>
          <a:p>
            <a:pPr indent="0" lvl="0" marL="0" rtl="0" algn="just">
              <a:lnSpc>
                <a:spcPct val="100000"/>
              </a:lnSpc>
              <a:spcBef>
                <a:spcPts val="0"/>
              </a:spcBef>
              <a:spcAft>
                <a:spcPts val="0"/>
              </a:spcAft>
              <a:buNone/>
            </a:pPr>
            <a:r>
              <a:t/>
            </a:r>
            <a:endParaRPr/>
          </a:p>
          <a:p>
            <a:pPr indent="0" lvl="0" marL="0" rtl="0" algn="just">
              <a:lnSpc>
                <a:spcPct val="100000"/>
              </a:lnSpc>
              <a:spcBef>
                <a:spcPts val="0"/>
              </a:spcBef>
              <a:spcAft>
                <a:spcPts val="0"/>
              </a:spcAft>
              <a:buNone/>
            </a:pPr>
            <a:r>
              <a:rPr lang="en"/>
              <a:t>We will allow the user to</a:t>
            </a:r>
            <a:endParaRPr/>
          </a:p>
          <a:p>
            <a:pPr indent="0" lvl="0" marL="0" rtl="0" algn="just">
              <a:lnSpc>
                <a:spcPct val="100000"/>
              </a:lnSpc>
              <a:spcBef>
                <a:spcPts val="0"/>
              </a:spcBef>
              <a:spcAft>
                <a:spcPts val="0"/>
              </a:spcAft>
              <a:buNone/>
            </a:pPr>
            <a:r>
              <a:t/>
            </a:r>
            <a:endParaRPr/>
          </a:p>
          <a:p>
            <a:pPr indent="-342900" lvl="0" marL="457200" rtl="0" algn="just">
              <a:lnSpc>
                <a:spcPct val="100000"/>
              </a:lnSpc>
              <a:spcBef>
                <a:spcPts val="0"/>
              </a:spcBef>
              <a:spcAft>
                <a:spcPts val="0"/>
              </a:spcAft>
              <a:buSzPts val="1800"/>
              <a:buChar char="●"/>
            </a:pPr>
            <a:r>
              <a:rPr lang="en"/>
              <a:t>Select an item</a:t>
            </a:r>
            <a:endParaRPr/>
          </a:p>
          <a:p>
            <a:pPr indent="-342900" lvl="0" marL="457200" rtl="0" algn="just">
              <a:lnSpc>
                <a:spcPct val="100000"/>
              </a:lnSpc>
              <a:spcBef>
                <a:spcPts val="0"/>
              </a:spcBef>
              <a:spcAft>
                <a:spcPts val="0"/>
              </a:spcAft>
              <a:buSzPts val="1800"/>
              <a:buChar char="●"/>
            </a:pPr>
            <a:r>
              <a:rPr lang="en"/>
              <a:t>Deleted the item</a:t>
            </a:r>
            <a:endParaRPr/>
          </a:p>
          <a:p>
            <a:pPr indent="-342900" lvl="0" marL="457200" rtl="0" algn="just">
              <a:lnSpc>
                <a:spcPct val="100000"/>
              </a:lnSpc>
              <a:spcBef>
                <a:spcPts val="0"/>
              </a:spcBef>
              <a:spcAft>
                <a:spcPts val="0"/>
              </a:spcAft>
              <a:buSzPts val="1800"/>
              <a:buChar char="●"/>
            </a:pPr>
            <a:r>
              <a:rPr lang="en"/>
              <a:t>Mark the item as complete</a:t>
            </a:r>
            <a:endParaRPr/>
          </a:p>
          <a:p>
            <a:pPr indent="-342900" lvl="0" marL="457200" rtl="0" algn="just">
              <a:lnSpc>
                <a:spcPct val="100000"/>
              </a:lnSpc>
              <a:spcBef>
                <a:spcPts val="0"/>
              </a:spcBef>
              <a:spcAft>
                <a:spcPts val="0"/>
              </a:spcAft>
              <a:buSzPts val="1800"/>
              <a:buChar char="●"/>
            </a:pPr>
            <a:r>
              <a:rPr lang="en"/>
              <a:t>Add new items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Google Shape;351;p5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Change the list behavior</a:t>
            </a:r>
            <a:endParaRPr/>
          </a:p>
        </p:txBody>
      </p:sp>
      <p:sp>
        <p:nvSpPr>
          <p:cNvPr id="352" name="Google Shape;352;p50"/>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Firstly we will convert the field to a list field.</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field</a:t>
            </a:r>
            <a:endParaRPr/>
          </a:p>
          <a:p>
            <a:pPr indent="-317500" lvl="0" marL="457200" rtl="0" algn="l">
              <a:spcBef>
                <a:spcPts val="0"/>
              </a:spcBef>
              <a:spcAft>
                <a:spcPts val="0"/>
              </a:spcAft>
              <a:buSzPts val="1400"/>
              <a:buChar char="●"/>
            </a:pPr>
            <a:r>
              <a:rPr lang="en"/>
              <a:t>Open the Property Inspector</a:t>
            </a:r>
            <a:endParaRPr/>
          </a:p>
          <a:p>
            <a:pPr indent="-317500" lvl="0" marL="457200" rtl="0" algn="l">
              <a:spcBef>
                <a:spcPts val="0"/>
              </a:spcBef>
              <a:spcAft>
                <a:spcPts val="0"/>
              </a:spcAft>
              <a:buSzPts val="1400"/>
              <a:buChar char="●"/>
            </a:pPr>
            <a:r>
              <a:rPr lang="en"/>
              <a:t>Set the following properties</a:t>
            </a:r>
            <a:endParaRPr/>
          </a:p>
          <a:p>
            <a:pPr indent="-304800" lvl="1" marL="914400" rtl="0" algn="l">
              <a:spcBef>
                <a:spcPts val="0"/>
              </a:spcBef>
              <a:spcAft>
                <a:spcPts val="0"/>
              </a:spcAft>
              <a:buSzPts val="1200"/>
              <a:buChar char="○"/>
            </a:pPr>
            <a:r>
              <a:rPr lang="en"/>
              <a:t>List Behavior: true</a:t>
            </a:r>
            <a:endParaRPr/>
          </a:p>
          <a:p>
            <a:pPr indent="-304800" lvl="1" marL="914400" rtl="0" algn="l">
              <a:spcBef>
                <a:spcPts val="0"/>
              </a:spcBef>
              <a:spcAft>
                <a:spcPts val="0"/>
              </a:spcAft>
              <a:buSzPts val="1200"/>
              <a:buChar char="○"/>
            </a:pPr>
            <a:r>
              <a:rPr lang="en"/>
              <a:t>Click to toggle: true</a:t>
            </a:r>
            <a:endParaRPr/>
          </a:p>
          <a:p>
            <a:pPr indent="-304800" lvl="1" marL="914400" rtl="0" algn="l">
              <a:spcBef>
                <a:spcPts val="0"/>
              </a:spcBef>
              <a:spcAft>
                <a:spcPts val="0"/>
              </a:spcAft>
              <a:buSzPts val="1200"/>
              <a:buChar char="○"/>
            </a:pPr>
            <a:r>
              <a:rPr lang="en"/>
              <a:t>Hilite fill: 193,31,87</a:t>
            </a:r>
            <a:endParaRPr/>
          </a:p>
          <a:p>
            <a:pPr indent="-317500" lvl="0" marL="457200" rtl="0" algn="l">
              <a:spcBef>
                <a:spcPts val="0"/>
              </a:spcBef>
              <a:spcAft>
                <a:spcPts val="0"/>
              </a:spcAft>
              <a:buSzPts val="1400"/>
              <a:buChar char="●"/>
            </a:pPr>
            <a:r>
              <a:rPr lang="en"/>
              <a:t>Go into </a:t>
            </a:r>
            <a:r>
              <a:rPr b="1" lang="en"/>
              <a:t>Run </a:t>
            </a:r>
            <a:r>
              <a:rPr lang="en"/>
              <a:t>mode</a:t>
            </a:r>
            <a:endParaRPr/>
          </a:p>
          <a:p>
            <a:pPr indent="-317500" lvl="0" marL="457200" rtl="0" algn="l">
              <a:spcBef>
                <a:spcPts val="0"/>
              </a:spcBef>
              <a:spcAft>
                <a:spcPts val="0"/>
              </a:spcAft>
              <a:buSzPts val="1400"/>
              <a:buChar char="●"/>
            </a:pPr>
            <a:r>
              <a:rPr lang="en"/>
              <a:t>Try selecting some items in the list</a:t>
            </a:r>
            <a:endParaRPr/>
          </a:p>
        </p:txBody>
      </p:sp>
      <p:pic>
        <p:nvPicPr>
          <p:cNvPr id="353" name="Google Shape;353;p50"/>
          <p:cNvPicPr preferRelativeResize="0"/>
          <p:nvPr/>
        </p:nvPicPr>
        <p:blipFill>
          <a:blip r:embed="rId3">
            <a:alphaModFix/>
          </a:blip>
          <a:stretch>
            <a:fillRect/>
          </a:stretch>
        </p:blipFill>
        <p:spPr>
          <a:xfrm>
            <a:off x="6006994" y="445025"/>
            <a:ext cx="2923350" cy="4808213"/>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Google Shape;358;p51"/>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Adding items</a:t>
            </a:r>
            <a:endParaRPr/>
          </a:p>
        </p:txBody>
      </p:sp>
      <p:sp>
        <p:nvSpPr>
          <p:cNvPr id="359" name="Google Shape;359;p51"/>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now can’t type directly into the field to we need to provide a way for the user to add items. </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Property Inspector</a:t>
            </a:r>
            <a:endParaRPr/>
          </a:p>
          <a:p>
            <a:pPr indent="-317500" lvl="0" marL="457200" rtl="0" algn="l">
              <a:spcBef>
                <a:spcPts val="0"/>
              </a:spcBef>
              <a:spcAft>
                <a:spcPts val="0"/>
              </a:spcAft>
              <a:buSzPts val="1400"/>
              <a:buChar char="●"/>
            </a:pPr>
            <a:r>
              <a:rPr lang="en"/>
              <a:t>Add a header action ‘New’ and choose a suitable icon</a:t>
            </a:r>
            <a:endParaRPr/>
          </a:p>
          <a:p>
            <a:pPr indent="-317500" lvl="0" marL="457200" rtl="0" algn="l">
              <a:spcBef>
                <a:spcPts val="0"/>
              </a:spcBef>
              <a:spcAft>
                <a:spcPts val="0"/>
              </a:spcAft>
              <a:buSzPts val="1400"/>
              <a:buChar char="●"/>
            </a:pPr>
            <a:r>
              <a:rPr lang="en"/>
              <a:t>Set the Action Names to ‘Delete,New’</a:t>
            </a:r>
            <a:endParaRPr/>
          </a:p>
        </p:txBody>
      </p:sp>
      <p:pic>
        <p:nvPicPr>
          <p:cNvPr id="360" name="Google Shape;360;p51"/>
          <p:cNvPicPr preferRelativeResize="0"/>
          <p:nvPr/>
        </p:nvPicPr>
        <p:blipFill>
          <a:blip r:embed="rId3">
            <a:alphaModFix/>
          </a:blip>
          <a:stretch>
            <a:fillRect/>
          </a:stretch>
        </p:blipFill>
        <p:spPr>
          <a:xfrm>
            <a:off x="6012042" y="444500"/>
            <a:ext cx="2923350" cy="48081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LiveCode IDE</a:t>
            </a:r>
            <a:endParaRPr/>
          </a:p>
        </p:txBody>
      </p:sp>
      <p:sp>
        <p:nvSpPr>
          <p:cNvPr id="100" name="Google Shape;100;p16"/>
          <p:cNvSpPr txBox="1"/>
          <p:nvPr>
            <p:ph idx="1" type="body"/>
          </p:nvPr>
        </p:nvSpPr>
        <p:spPr>
          <a:xfrm>
            <a:off x="1520600" y="11853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600"/>
              <a:t>The Menubar </a:t>
            </a:r>
            <a:r>
              <a:rPr lang="en" sz="1600"/>
              <a:t>- The Menubar provides quick and easy access to a number of the most frequently used features of LiveCode. Some of the items in the menubar are disabled - this means they are not currently available.</a:t>
            </a:r>
            <a:endParaRPr sz="1600"/>
          </a:p>
          <a:p>
            <a:pPr indent="0" lvl="0" marL="0" rtl="0" algn="l">
              <a:spcBef>
                <a:spcPts val="1600"/>
              </a:spcBef>
              <a:spcAft>
                <a:spcPts val="0"/>
              </a:spcAft>
              <a:buClr>
                <a:schemeClr val="dk1"/>
              </a:buClr>
              <a:buSzPts val="1100"/>
              <a:buFont typeface="Arial"/>
              <a:buNone/>
            </a:pPr>
            <a:r>
              <a:rPr b="1" lang="en" sz="1600"/>
              <a:t>The Tools Palette</a:t>
            </a:r>
            <a:r>
              <a:rPr lang="en" sz="1600"/>
              <a:t> - The Tools Palette is there to allow you to rapidly create an application layout. You can drag out controls (buttons, fields, graphics etc.) from here on to your app.</a:t>
            </a:r>
            <a:endParaRPr sz="1600"/>
          </a:p>
          <a:p>
            <a:pPr indent="0" lvl="0" marL="0" rtl="0" algn="l">
              <a:spcBef>
                <a:spcPts val="1600"/>
              </a:spcBef>
              <a:spcAft>
                <a:spcPts val="0"/>
              </a:spcAft>
              <a:buClr>
                <a:schemeClr val="dk1"/>
              </a:buClr>
              <a:buSzPts val="1100"/>
              <a:buFont typeface="Arial"/>
              <a:buNone/>
            </a:pPr>
            <a:r>
              <a:rPr b="1" lang="en" sz="1600"/>
              <a:t>The Start Center</a:t>
            </a:r>
            <a:r>
              <a:rPr lang="en" sz="1600"/>
              <a:t> - This window contains links to: your recent projects, the LiveCode forum, learning resources, example stacks and more. You can check the bottom left check box to show it every time you open LiveCode</a:t>
            </a:r>
            <a:endParaRPr sz="1600"/>
          </a:p>
          <a:p>
            <a:pPr indent="0" lvl="0" marL="0" rtl="0" algn="l">
              <a:spcBef>
                <a:spcPts val="1600"/>
              </a:spcBef>
              <a:spcAft>
                <a:spcPts val="1600"/>
              </a:spcAft>
              <a:buNone/>
            </a:pPr>
            <a:r>
              <a:t/>
            </a:r>
            <a:endParaRPr sz="16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4" name="Shape 364"/>
        <p:cNvGrpSpPr/>
        <p:nvPr/>
      </p:nvGrpSpPr>
      <p:grpSpPr>
        <a:xfrm>
          <a:off x="0" y="0"/>
          <a:ext cx="0" cy="0"/>
          <a:chOff x="0" y="0"/>
          <a:chExt cx="0" cy="0"/>
        </a:xfrm>
      </p:grpSpPr>
      <p:sp>
        <p:nvSpPr>
          <p:cNvPr id="365" name="Google Shape;365;p52"/>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2"/>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Adding an item</a:t>
            </a:r>
            <a:endParaRPr/>
          </a:p>
        </p:txBody>
      </p:sp>
      <p:sp>
        <p:nvSpPr>
          <p:cNvPr id="367" name="Google Shape;367;p52"/>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we need to add code to respond when the user clicks the ‘New’ action.</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Script Editor</a:t>
            </a:r>
            <a:endParaRPr/>
          </a:p>
          <a:p>
            <a:pPr indent="-317500" lvl="0" marL="457200" rtl="0" algn="l">
              <a:spcBef>
                <a:spcPts val="0"/>
              </a:spcBef>
              <a:spcAft>
                <a:spcPts val="0"/>
              </a:spcAft>
              <a:buSzPts val="1400"/>
              <a:buChar char="●"/>
            </a:pPr>
            <a:r>
              <a:rPr lang="en"/>
              <a:t>Add code to handle the ‘New’ action</a:t>
            </a:r>
            <a:endParaRPr/>
          </a:p>
          <a:p>
            <a:pPr indent="0" lvl="0" marL="0" rtl="0" algn="l">
              <a:spcBef>
                <a:spcPts val="1600"/>
              </a:spcBef>
              <a:spcAft>
                <a:spcPts val="1600"/>
              </a:spcAft>
              <a:buNone/>
            </a:pPr>
            <a:r>
              <a:t/>
            </a:r>
            <a:endParaRPr/>
          </a:p>
        </p:txBody>
      </p:sp>
      <p:sp>
        <p:nvSpPr>
          <p:cNvPr id="368" name="Google Shape;368;p52"/>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r>
              <a:rPr b="1" i="1" lang="en" sz="1100">
                <a:solidFill>
                  <a:srgbClr val="666666"/>
                </a:solidFill>
                <a:latin typeface="Inconsolata"/>
                <a:ea typeface="Inconsolata"/>
                <a:cs typeface="Inconsolata"/>
                <a:sym typeface="Inconsolata"/>
              </a:rPr>
              <a:t>… previous code</a:t>
            </a:r>
            <a:endParaRPr i="1" sz="1100">
              <a:solidFill>
                <a:srgbClr val="666666"/>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else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"New"</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a:t>
            </a:r>
            <a:r>
              <a:rPr lang="en" sz="1100">
                <a:solidFill>
                  <a:srgbClr val="000000"/>
                </a:solidFill>
                <a:latin typeface="Inconsolata"/>
                <a:ea typeface="Inconsolata"/>
                <a:cs typeface="Inconsolata"/>
                <a:sym typeface="Inconsolata"/>
              </a:rPr>
              <a:t>newItem</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53"/>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53"/>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Adding an item</a:t>
            </a:r>
            <a:endParaRPr/>
          </a:p>
        </p:txBody>
      </p:sp>
      <p:sp>
        <p:nvSpPr>
          <p:cNvPr id="375" name="Google Shape;375;p53"/>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Open the Card Script</a:t>
            </a:r>
            <a:endParaRPr/>
          </a:p>
          <a:p>
            <a:pPr indent="-317500" lvl="0" marL="457200" rtl="0" algn="l">
              <a:spcBef>
                <a:spcPts val="0"/>
              </a:spcBef>
              <a:spcAft>
                <a:spcPts val="0"/>
              </a:spcAft>
              <a:buSzPts val="1400"/>
              <a:buChar char="●"/>
            </a:pPr>
            <a:r>
              <a:rPr lang="en"/>
              <a:t>Add the </a:t>
            </a:r>
            <a:r>
              <a:rPr b="1" lang="en"/>
              <a:t>newItem</a:t>
            </a:r>
            <a:r>
              <a:rPr lang="en"/>
              <a:t> handler</a:t>
            </a:r>
            <a:endParaRPr/>
          </a:p>
          <a:p>
            <a:pPr indent="0" lvl="0" marL="0" rtl="0" algn="l">
              <a:spcBef>
                <a:spcPts val="1600"/>
              </a:spcBef>
              <a:spcAft>
                <a:spcPts val="0"/>
              </a:spcAft>
              <a:buNone/>
            </a:pPr>
            <a:r>
              <a:t/>
            </a:r>
            <a:endParaRPr/>
          </a:p>
          <a:p>
            <a:pPr indent="-317500" lvl="0" marL="457200" rtl="0" algn="l">
              <a:spcBef>
                <a:spcPts val="1600"/>
              </a:spcBef>
              <a:spcAft>
                <a:spcPts val="0"/>
              </a:spcAft>
              <a:buSzPts val="1400"/>
              <a:buChar char="●"/>
            </a:pPr>
            <a:r>
              <a:rPr lang="en"/>
              <a:t>Ask the user to enter an item</a:t>
            </a:r>
            <a:endParaRPr/>
          </a:p>
          <a:p>
            <a:pPr indent="-317500" lvl="0" marL="457200" rtl="0" algn="l">
              <a:spcBef>
                <a:spcPts val="0"/>
              </a:spcBef>
              <a:spcAft>
                <a:spcPts val="0"/>
              </a:spcAft>
              <a:buSzPts val="1400"/>
              <a:buChar char="●"/>
            </a:pPr>
            <a:r>
              <a:rPr lang="en"/>
              <a:t>Check if a new line needs to be created in the field</a:t>
            </a:r>
            <a:endParaRPr/>
          </a:p>
          <a:p>
            <a:pPr indent="-317500" lvl="0" marL="457200" rtl="0" algn="l">
              <a:spcBef>
                <a:spcPts val="0"/>
              </a:spcBef>
              <a:spcAft>
                <a:spcPts val="0"/>
              </a:spcAft>
              <a:buSzPts val="1400"/>
              <a:buChar char="●"/>
            </a:pPr>
            <a:r>
              <a:rPr lang="en"/>
              <a:t>Add the new item to the end of the list</a:t>
            </a:r>
            <a:endParaRPr/>
          </a:p>
          <a:p>
            <a:pPr indent="0" lvl="0" marL="0" rtl="0" algn="l">
              <a:spcBef>
                <a:spcPts val="1600"/>
              </a:spcBef>
              <a:spcAft>
                <a:spcPts val="1600"/>
              </a:spcAft>
              <a:buNone/>
            </a:pPr>
            <a:r>
              <a:t/>
            </a:r>
            <a:endParaRPr/>
          </a:p>
        </p:txBody>
      </p:sp>
      <p:sp>
        <p:nvSpPr>
          <p:cNvPr id="376" name="Google Shape;376;p53"/>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newItem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ask</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"Please enter a new shopping list item."</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result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not</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"cancel"</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not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empty</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b="1" lang="en" sz="1100">
                <a:solidFill>
                  <a:srgbClr val="7F7F00"/>
                </a:solidFill>
                <a:latin typeface="Inconsolata"/>
                <a:ea typeface="Inconsolata"/>
                <a:cs typeface="Inconsolata"/>
                <a:sym typeface="Inconsolata"/>
              </a:rPr>
              <a:t>return</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after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it </a:t>
            </a:r>
            <a:r>
              <a:rPr lang="en" sz="1100">
                <a:solidFill>
                  <a:srgbClr val="7F007F"/>
                </a:solidFill>
                <a:latin typeface="Inconsolata"/>
                <a:ea typeface="Inconsolata"/>
                <a:cs typeface="Inconsolata"/>
                <a:sym typeface="Inconsolata"/>
              </a:rPr>
              <a:t>after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newItem</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54"/>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5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Deleting an item</a:t>
            </a:r>
            <a:endParaRPr/>
          </a:p>
        </p:txBody>
      </p:sp>
      <p:sp>
        <p:nvSpPr>
          <p:cNvPr id="383" name="Google Shape;383;p54"/>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we will allow individual items to be deleted</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Script Editor</a:t>
            </a:r>
            <a:endParaRPr/>
          </a:p>
          <a:p>
            <a:pPr indent="-317500" lvl="0" marL="457200" rtl="0" algn="l">
              <a:spcBef>
                <a:spcPts val="0"/>
              </a:spcBef>
              <a:spcAft>
                <a:spcPts val="0"/>
              </a:spcAft>
              <a:buSzPts val="1400"/>
              <a:buChar char="●"/>
            </a:pPr>
            <a:r>
              <a:rPr lang="en"/>
              <a:t>Modify the code for the ‘Delete’ action</a:t>
            </a:r>
            <a:endParaRPr/>
          </a:p>
          <a:p>
            <a:pPr indent="0" lvl="0" marL="0" rtl="0" algn="l">
              <a:spcBef>
                <a:spcPts val="1600"/>
              </a:spcBef>
              <a:spcAft>
                <a:spcPts val="1600"/>
              </a:spcAft>
              <a:buNone/>
            </a:pPr>
            <a:r>
              <a:t/>
            </a:r>
            <a:endParaRPr/>
          </a:p>
        </p:txBody>
      </p:sp>
      <p:sp>
        <p:nvSpPr>
          <p:cNvPr id="384" name="Google Shape;384;p54"/>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mouseAction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me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tActionName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"Delete"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deleteItem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else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"New"</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newItem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Google Shape;389;p55"/>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5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Deleting</a:t>
            </a:r>
            <a:r>
              <a:rPr lang="en" sz="2400"/>
              <a:t> an item</a:t>
            </a:r>
            <a:endParaRPr/>
          </a:p>
        </p:txBody>
      </p:sp>
      <p:sp>
        <p:nvSpPr>
          <p:cNvPr id="391" name="Google Shape;391;p55"/>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Open the Card Script</a:t>
            </a:r>
            <a:endParaRPr/>
          </a:p>
          <a:p>
            <a:pPr indent="-317500" lvl="0" marL="457200" rtl="0" algn="l">
              <a:spcBef>
                <a:spcPts val="0"/>
              </a:spcBef>
              <a:spcAft>
                <a:spcPts val="0"/>
              </a:spcAft>
              <a:buSzPts val="1400"/>
              <a:buChar char="●"/>
            </a:pPr>
            <a:r>
              <a:rPr lang="en"/>
              <a:t>Add the </a:t>
            </a:r>
            <a:r>
              <a:rPr b="1" lang="en"/>
              <a:t>deleteItem</a:t>
            </a:r>
            <a:r>
              <a:rPr lang="en"/>
              <a:t> handler. This will delete the currently selected item from the list.</a:t>
            </a:r>
            <a:endParaRPr/>
          </a:p>
          <a:p>
            <a:pPr indent="0" lvl="0" marL="0" rtl="0" algn="l">
              <a:spcBef>
                <a:spcPts val="1600"/>
              </a:spcBef>
              <a:spcAft>
                <a:spcPts val="0"/>
              </a:spcAft>
              <a:buNone/>
            </a:pPr>
            <a:r>
              <a:t/>
            </a:r>
            <a:endParaRPr/>
          </a:p>
          <a:p>
            <a:pPr indent="-317500" lvl="0" marL="457200" rtl="0" algn="l">
              <a:spcBef>
                <a:spcPts val="1600"/>
              </a:spcBef>
              <a:spcAft>
                <a:spcPts val="0"/>
              </a:spcAft>
              <a:buSzPts val="1400"/>
              <a:buChar char="●"/>
            </a:pPr>
            <a:r>
              <a:rPr lang="en"/>
              <a:t>Confirm deletion with the user</a:t>
            </a:r>
            <a:endParaRPr/>
          </a:p>
          <a:p>
            <a:pPr indent="-317500" lvl="0" marL="457200" rtl="0" algn="l">
              <a:spcBef>
                <a:spcPts val="0"/>
              </a:spcBef>
              <a:spcAft>
                <a:spcPts val="0"/>
              </a:spcAft>
              <a:buSzPts val="1400"/>
              <a:buChar char="●"/>
            </a:pPr>
            <a:r>
              <a:rPr lang="en"/>
              <a:t>Get the line number of the selected item</a:t>
            </a:r>
            <a:endParaRPr/>
          </a:p>
          <a:p>
            <a:pPr indent="-317500" lvl="0" marL="457200" rtl="0" algn="l">
              <a:spcBef>
                <a:spcPts val="0"/>
              </a:spcBef>
              <a:spcAft>
                <a:spcPts val="0"/>
              </a:spcAft>
              <a:buSzPts val="1400"/>
              <a:buChar char="●"/>
            </a:pPr>
            <a:r>
              <a:rPr lang="en"/>
              <a:t>Delete the selected line</a:t>
            </a:r>
            <a:endParaRPr/>
          </a:p>
          <a:p>
            <a:pPr indent="0" lvl="0" marL="0" rtl="0" algn="l">
              <a:spcBef>
                <a:spcPts val="1600"/>
              </a:spcBef>
              <a:spcAft>
                <a:spcPts val="1600"/>
              </a:spcAft>
              <a:buNone/>
            </a:pPr>
            <a:r>
              <a:t/>
            </a:r>
            <a:endParaRPr/>
          </a:p>
        </p:txBody>
      </p:sp>
      <p:sp>
        <p:nvSpPr>
          <p:cNvPr id="392" name="Google Shape;392;p55"/>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deleteItem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hilitedLine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answer</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"Are you sure you want to delete  </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this item?"</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with</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"Yes"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and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"No"</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it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"Yes"</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delete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line</a:t>
            </a:r>
            <a:r>
              <a:rPr lang="en" sz="1100">
                <a:solidFill>
                  <a:schemeClr val="dk1"/>
                </a:solidFill>
                <a:latin typeface="Inconsolata"/>
                <a:ea typeface="Inconsolata"/>
                <a:cs typeface="Inconsolata"/>
                <a:sym typeface="Inconsolata"/>
              </a:rPr>
              <a:t> tSelectedLine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"items"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deleteItem</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5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Completing</a:t>
            </a:r>
            <a:r>
              <a:rPr lang="en"/>
              <a:t> items</a:t>
            </a:r>
            <a:endParaRPr/>
          </a:p>
        </p:txBody>
      </p:sp>
      <p:sp>
        <p:nvSpPr>
          <p:cNvPr id="398" name="Google Shape;398;p56"/>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well as adding and deleting items the user may want to be able to mark an item as complete without deleting it.</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Property Inspector</a:t>
            </a:r>
            <a:endParaRPr/>
          </a:p>
          <a:p>
            <a:pPr indent="-317500" lvl="0" marL="457200" rtl="0" algn="l">
              <a:spcBef>
                <a:spcPts val="0"/>
              </a:spcBef>
              <a:spcAft>
                <a:spcPts val="0"/>
              </a:spcAft>
              <a:buSzPts val="1400"/>
              <a:buChar char="●"/>
            </a:pPr>
            <a:r>
              <a:rPr lang="en"/>
              <a:t>Add a header action ‘Complete’ and choose a suitable icon</a:t>
            </a:r>
            <a:endParaRPr/>
          </a:p>
          <a:p>
            <a:pPr indent="-317500" lvl="0" marL="457200" rtl="0" algn="l">
              <a:spcBef>
                <a:spcPts val="0"/>
              </a:spcBef>
              <a:spcAft>
                <a:spcPts val="0"/>
              </a:spcAft>
              <a:buSzPts val="1400"/>
              <a:buChar char="●"/>
            </a:pPr>
            <a:r>
              <a:rPr lang="en"/>
              <a:t>Set the Action Names to ‘Delete,New,Complete’</a:t>
            </a:r>
            <a:endParaRPr/>
          </a:p>
          <a:p>
            <a:pPr indent="0" lvl="0" marL="0" rtl="0" algn="l">
              <a:spcBef>
                <a:spcPts val="1600"/>
              </a:spcBef>
              <a:spcAft>
                <a:spcPts val="1600"/>
              </a:spcAft>
              <a:buNone/>
            </a:pPr>
            <a:r>
              <a:rPr lang="en"/>
              <a:t>You can reorder the items if you prefer, rememeber to upte the Header Actions and Action Names to match.</a:t>
            </a:r>
            <a:endParaRPr/>
          </a:p>
        </p:txBody>
      </p:sp>
      <p:pic>
        <p:nvPicPr>
          <p:cNvPr id="399" name="Google Shape;399;p56"/>
          <p:cNvPicPr preferRelativeResize="0"/>
          <p:nvPr/>
        </p:nvPicPr>
        <p:blipFill>
          <a:blip r:embed="rId3">
            <a:alphaModFix/>
          </a:blip>
          <a:stretch>
            <a:fillRect/>
          </a:stretch>
        </p:blipFill>
        <p:spPr>
          <a:xfrm>
            <a:off x="6008852" y="444054"/>
            <a:ext cx="2923350" cy="480821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3" name="Shape 403"/>
        <p:cNvGrpSpPr/>
        <p:nvPr/>
      </p:nvGrpSpPr>
      <p:grpSpPr>
        <a:xfrm>
          <a:off x="0" y="0"/>
          <a:ext cx="0" cy="0"/>
          <a:chOff x="0" y="0"/>
          <a:chExt cx="0" cy="0"/>
        </a:xfrm>
      </p:grpSpPr>
      <p:sp>
        <p:nvSpPr>
          <p:cNvPr id="404" name="Google Shape;404;p57"/>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5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Completing</a:t>
            </a:r>
            <a:r>
              <a:rPr lang="en" sz="2400"/>
              <a:t> an item</a:t>
            </a:r>
            <a:endParaRPr/>
          </a:p>
        </p:txBody>
      </p:sp>
      <p:sp>
        <p:nvSpPr>
          <p:cNvPr id="406" name="Google Shape;406;p57"/>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we need to add code to respond when the user clicks the ‘Complete’ action.</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Script Editor</a:t>
            </a:r>
            <a:endParaRPr/>
          </a:p>
          <a:p>
            <a:pPr indent="-317500" lvl="0" marL="457200" rtl="0" algn="l">
              <a:spcBef>
                <a:spcPts val="0"/>
              </a:spcBef>
              <a:spcAft>
                <a:spcPts val="0"/>
              </a:spcAft>
              <a:buSzPts val="1400"/>
              <a:buChar char="●"/>
            </a:pPr>
            <a:r>
              <a:rPr lang="en"/>
              <a:t>Add code to handle the ‘Complete’ action</a:t>
            </a:r>
            <a:endParaRPr/>
          </a:p>
          <a:p>
            <a:pPr indent="0" lvl="0" marL="0" rtl="0" algn="l">
              <a:spcBef>
                <a:spcPts val="1600"/>
              </a:spcBef>
              <a:spcAft>
                <a:spcPts val="1600"/>
              </a:spcAft>
              <a:buNone/>
            </a:pPr>
            <a:r>
              <a:t/>
            </a:r>
            <a:endParaRPr/>
          </a:p>
        </p:txBody>
      </p:sp>
      <p:sp>
        <p:nvSpPr>
          <p:cNvPr id="407" name="Google Shape;407;p57"/>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r>
              <a:rPr b="1" i="1" lang="en" sz="1100">
                <a:solidFill>
                  <a:srgbClr val="666666"/>
                </a:solidFill>
                <a:latin typeface="Inconsolata"/>
                <a:ea typeface="Inconsolata"/>
                <a:cs typeface="Inconsolata"/>
                <a:sym typeface="Inconsolata"/>
              </a:rPr>
              <a:t>… previous code</a:t>
            </a:r>
            <a:endParaRPr i="1" sz="1100">
              <a:solidFill>
                <a:srgbClr val="666666"/>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else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"Complete"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a:t>
            </a:r>
            <a:r>
              <a:rPr lang="en" sz="1100">
                <a:solidFill>
                  <a:srgbClr val="000000"/>
                </a:solidFill>
                <a:latin typeface="Inconsolata"/>
                <a:ea typeface="Inconsolata"/>
                <a:cs typeface="Inconsolata"/>
                <a:sym typeface="Inconsolata"/>
              </a:rPr>
              <a:t>complete</a:t>
            </a:r>
            <a:r>
              <a:rPr lang="en" sz="1100">
                <a:solidFill>
                  <a:srgbClr val="000000"/>
                </a:solidFill>
                <a:latin typeface="Inconsolata"/>
                <a:ea typeface="Inconsolata"/>
                <a:cs typeface="Inconsolata"/>
                <a:sym typeface="Inconsolata"/>
              </a:rPr>
              <a:t>Item</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1" name="Shape 411"/>
        <p:cNvGrpSpPr/>
        <p:nvPr/>
      </p:nvGrpSpPr>
      <p:grpSpPr>
        <a:xfrm>
          <a:off x="0" y="0"/>
          <a:ext cx="0" cy="0"/>
          <a:chOff x="0" y="0"/>
          <a:chExt cx="0" cy="0"/>
        </a:xfrm>
      </p:grpSpPr>
      <p:sp>
        <p:nvSpPr>
          <p:cNvPr id="412" name="Google Shape;412;p58"/>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5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Completing</a:t>
            </a:r>
            <a:r>
              <a:rPr lang="en" sz="2400"/>
              <a:t> an item</a:t>
            </a:r>
            <a:endParaRPr/>
          </a:p>
        </p:txBody>
      </p:sp>
      <p:sp>
        <p:nvSpPr>
          <p:cNvPr id="414" name="Google Shape;414;p58"/>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Open the Card Script</a:t>
            </a:r>
            <a:endParaRPr/>
          </a:p>
          <a:p>
            <a:pPr indent="-317500" lvl="0" marL="457200" rtl="0" algn="l">
              <a:spcBef>
                <a:spcPts val="0"/>
              </a:spcBef>
              <a:spcAft>
                <a:spcPts val="0"/>
              </a:spcAft>
              <a:buSzPts val="1400"/>
              <a:buChar char="●"/>
            </a:pPr>
            <a:r>
              <a:rPr lang="en"/>
              <a:t>Add the </a:t>
            </a:r>
            <a:r>
              <a:rPr b="1" lang="en"/>
              <a:t>complete</a:t>
            </a:r>
            <a:r>
              <a:rPr b="1" lang="en"/>
              <a:t>Item</a:t>
            </a:r>
            <a:r>
              <a:rPr lang="en"/>
              <a:t> handler</a:t>
            </a:r>
            <a:endParaRPr/>
          </a:p>
          <a:p>
            <a:pPr indent="0" lvl="0" marL="0" rtl="0" algn="l">
              <a:spcBef>
                <a:spcPts val="1600"/>
              </a:spcBef>
              <a:spcAft>
                <a:spcPts val="0"/>
              </a:spcAft>
              <a:buNone/>
            </a:pPr>
            <a:r>
              <a:t/>
            </a:r>
            <a:endParaRPr/>
          </a:p>
          <a:p>
            <a:pPr indent="-317500" lvl="0" marL="457200" rtl="0" algn="l">
              <a:spcBef>
                <a:spcPts val="1600"/>
              </a:spcBef>
              <a:spcAft>
                <a:spcPts val="0"/>
              </a:spcAft>
              <a:buSzPts val="1400"/>
              <a:buChar char="●"/>
            </a:pPr>
            <a:r>
              <a:rPr lang="en"/>
              <a:t>Get the selected line</a:t>
            </a:r>
            <a:endParaRPr/>
          </a:p>
          <a:p>
            <a:pPr indent="-317500" lvl="0" marL="457200" rtl="0" algn="l">
              <a:spcBef>
                <a:spcPts val="0"/>
              </a:spcBef>
              <a:spcAft>
                <a:spcPts val="0"/>
              </a:spcAft>
              <a:buSzPts val="1400"/>
              <a:buChar char="●"/>
            </a:pPr>
            <a:r>
              <a:rPr lang="en"/>
              <a:t>Set the selected line to have a line through it</a:t>
            </a:r>
            <a:endParaRPr/>
          </a:p>
          <a:p>
            <a:pPr indent="0" lvl="0" marL="0" rtl="0" algn="l">
              <a:spcBef>
                <a:spcPts val="1600"/>
              </a:spcBef>
              <a:spcAft>
                <a:spcPts val="1600"/>
              </a:spcAft>
              <a:buNone/>
            </a:pPr>
            <a:r>
              <a:t/>
            </a:r>
            <a:endParaRPr/>
          </a:p>
        </p:txBody>
      </p:sp>
      <p:sp>
        <p:nvSpPr>
          <p:cNvPr id="415" name="Google Shape;415;p58"/>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completeItem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hilitedLine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textStyle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line</a:t>
            </a:r>
            <a:r>
              <a:rPr lang="en" sz="1100">
                <a:solidFill>
                  <a:schemeClr val="dk1"/>
                </a:solidFill>
                <a:latin typeface="Inconsolata"/>
                <a:ea typeface="Inconsolata"/>
                <a:cs typeface="Inconsolata"/>
                <a:sym typeface="Inconsolata"/>
              </a:rPr>
              <a:t> tSelectedLine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"strikeout"</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completeItem</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sp>
        <p:nvSpPr>
          <p:cNvPr id="420" name="Google Shape;420;p5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Un-c</a:t>
            </a:r>
            <a:r>
              <a:rPr lang="en"/>
              <a:t>ompleting items</a:t>
            </a:r>
            <a:endParaRPr/>
          </a:p>
        </p:txBody>
      </p:sp>
      <p:sp>
        <p:nvSpPr>
          <p:cNvPr id="421" name="Google Shape;421;p59"/>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an item has been marked as complete the user might want to be able to mark is as incomplete again.</a:t>
            </a:r>
            <a:endParaRPr/>
          </a:p>
          <a:p>
            <a:pPr indent="0" lvl="0" marL="0" rtl="0" algn="l">
              <a:spcBef>
                <a:spcPts val="1600"/>
              </a:spcBef>
              <a:spcAft>
                <a:spcPts val="0"/>
              </a:spcAft>
              <a:buNone/>
            </a:pPr>
            <a:r>
              <a:rPr lang="en"/>
              <a:t>We can handle this by showing the relevant actions depending on the state of an item.</a:t>
            </a:r>
            <a:endParaRPr/>
          </a:p>
          <a:p>
            <a:pPr indent="0" lvl="0" marL="0" rtl="0" algn="l">
              <a:spcBef>
                <a:spcPts val="1600"/>
              </a:spcBef>
              <a:spcAft>
                <a:spcPts val="1600"/>
              </a:spcAft>
              <a:buNone/>
            </a:pPr>
            <a:r>
              <a:t/>
            </a:r>
            <a:endParaRPr/>
          </a:p>
        </p:txBody>
      </p:sp>
      <p:pic>
        <p:nvPicPr>
          <p:cNvPr id="422" name="Google Shape;422;p59"/>
          <p:cNvPicPr preferRelativeResize="0"/>
          <p:nvPr/>
        </p:nvPicPr>
        <p:blipFill>
          <a:blip r:embed="rId3">
            <a:alphaModFix/>
          </a:blip>
          <a:stretch>
            <a:fillRect/>
          </a:stretch>
        </p:blipFill>
        <p:spPr>
          <a:xfrm>
            <a:off x="6781700" y="1170125"/>
            <a:ext cx="2323114" cy="3820974"/>
          </a:xfrm>
          <a:prstGeom prst="rect">
            <a:avLst/>
          </a:prstGeom>
          <a:noFill/>
          <a:ln>
            <a:noFill/>
          </a:ln>
        </p:spPr>
      </p:pic>
      <p:pic>
        <p:nvPicPr>
          <p:cNvPr id="423" name="Google Shape;423;p59"/>
          <p:cNvPicPr preferRelativeResize="0"/>
          <p:nvPr/>
        </p:nvPicPr>
        <p:blipFill>
          <a:blip r:embed="rId4">
            <a:alphaModFix/>
          </a:blip>
          <a:stretch>
            <a:fillRect/>
          </a:stretch>
        </p:blipFill>
        <p:spPr>
          <a:xfrm>
            <a:off x="4793925" y="1174092"/>
            <a:ext cx="2323125" cy="38210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60"/>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6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Un-c</a:t>
            </a:r>
            <a:r>
              <a:rPr lang="en" sz="2400"/>
              <a:t>ompleting an item</a:t>
            </a:r>
            <a:endParaRPr/>
          </a:p>
        </p:txBody>
      </p:sp>
      <p:sp>
        <p:nvSpPr>
          <p:cNvPr id="430" name="Google Shape;430;p60"/>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t>
            </a:r>
            <a:r>
              <a:rPr lang="en"/>
              <a:t>dd code to respond when the user clicks the ‘Uncomplete’ action.</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header</a:t>
            </a:r>
            <a:endParaRPr/>
          </a:p>
          <a:p>
            <a:pPr indent="-317500" lvl="0" marL="457200" rtl="0" algn="l">
              <a:spcBef>
                <a:spcPts val="0"/>
              </a:spcBef>
              <a:spcAft>
                <a:spcPts val="0"/>
              </a:spcAft>
              <a:buSzPts val="1400"/>
              <a:buChar char="●"/>
            </a:pPr>
            <a:r>
              <a:rPr lang="en"/>
              <a:t>Open the Script Editor</a:t>
            </a:r>
            <a:endParaRPr/>
          </a:p>
          <a:p>
            <a:pPr indent="-317500" lvl="0" marL="457200" rtl="0" algn="l">
              <a:spcBef>
                <a:spcPts val="0"/>
              </a:spcBef>
              <a:spcAft>
                <a:spcPts val="0"/>
              </a:spcAft>
              <a:buSzPts val="1400"/>
              <a:buChar char="●"/>
            </a:pPr>
            <a:r>
              <a:rPr lang="en"/>
              <a:t>Add code to handle the ‘Uncomplete’ action</a:t>
            </a:r>
            <a:endParaRPr/>
          </a:p>
          <a:p>
            <a:pPr indent="0" lvl="0" marL="0" rtl="0" algn="l">
              <a:spcBef>
                <a:spcPts val="1600"/>
              </a:spcBef>
              <a:spcAft>
                <a:spcPts val="1600"/>
              </a:spcAft>
              <a:buNone/>
            </a:pPr>
            <a:r>
              <a:t/>
            </a:r>
            <a:endParaRPr/>
          </a:p>
        </p:txBody>
      </p:sp>
      <p:sp>
        <p:nvSpPr>
          <p:cNvPr id="431" name="Google Shape;431;p60"/>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r>
              <a:rPr b="1" i="1" lang="en" sz="1100">
                <a:solidFill>
                  <a:srgbClr val="666666"/>
                </a:solidFill>
                <a:latin typeface="Inconsolata"/>
                <a:ea typeface="Inconsolata"/>
                <a:cs typeface="Inconsolata"/>
                <a:sym typeface="Inconsolata"/>
              </a:rPr>
              <a:t>… previous code</a:t>
            </a:r>
            <a:endParaRPr i="1" sz="1100">
              <a:solidFill>
                <a:srgbClr val="666666"/>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else if</a:t>
            </a:r>
            <a:r>
              <a:rPr lang="en" sz="1100">
                <a:solidFill>
                  <a:schemeClr val="dk1"/>
                </a:solidFill>
                <a:latin typeface="Inconsolata"/>
                <a:ea typeface="Inconsolata"/>
                <a:cs typeface="Inconsolata"/>
                <a:sym typeface="Inconsolata"/>
              </a:rPr>
              <a:t> tActionName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"Uncomplete"</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a:t>
            </a:r>
            <a:r>
              <a:rPr lang="en" sz="1100">
                <a:solidFill>
                  <a:srgbClr val="000000"/>
                </a:solidFill>
                <a:latin typeface="Inconsolata"/>
                <a:ea typeface="Inconsolata"/>
                <a:cs typeface="Inconsolata"/>
                <a:sym typeface="Inconsolata"/>
              </a:rPr>
              <a:t>uncompleteItem</a:t>
            </a:r>
            <a:endParaRPr sz="1100">
              <a:solidFill>
                <a:srgbClr val="000000"/>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mouseUp</a:t>
            </a:r>
            <a:endParaRPr sz="1100">
              <a:solidFill>
                <a:schemeClr val="dk1"/>
              </a:solidFill>
              <a:latin typeface="Inconsolata"/>
              <a:ea typeface="Inconsolata"/>
              <a:cs typeface="Inconsolata"/>
              <a:sym typeface="Inconsolata"/>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5" name="Shape 435"/>
        <p:cNvGrpSpPr/>
        <p:nvPr/>
      </p:nvGrpSpPr>
      <p:grpSpPr>
        <a:xfrm>
          <a:off x="0" y="0"/>
          <a:ext cx="0" cy="0"/>
          <a:chOff x="0" y="0"/>
          <a:chExt cx="0" cy="0"/>
        </a:xfrm>
      </p:grpSpPr>
      <p:sp>
        <p:nvSpPr>
          <p:cNvPr id="436" name="Google Shape;436;p61"/>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61"/>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Un-c</a:t>
            </a:r>
            <a:r>
              <a:rPr lang="en" sz="2400"/>
              <a:t>ompleting an item</a:t>
            </a:r>
            <a:endParaRPr/>
          </a:p>
        </p:txBody>
      </p:sp>
      <p:sp>
        <p:nvSpPr>
          <p:cNvPr id="438" name="Google Shape;438;p61"/>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Open the Card Script</a:t>
            </a:r>
            <a:endParaRPr/>
          </a:p>
          <a:p>
            <a:pPr indent="-317500" lvl="0" marL="457200" rtl="0" algn="l">
              <a:spcBef>
                <a:spcPts val="0"/>
              </a:spcBef>
              <a:spcAft>
                <a:spcPts val="0"/>
              </a:spcAft>
              <a:buSzPts val="1400"/>
              <a:buChar char="●"/>
            </a:pPr>
            <a:r>
              <a:rPr lang="en"/>
              <a:t>Add the </a:t>
            </a:r>
            <a:r>
              <a:rPr b="1" lang="en"/>
              <a:t>un</a:t>
            </a:r>
            <a:r>
              <a:rPr b="1" lang="en"/>
              <a:t>completeItem</a:t>
            </a:r>
            <a:r>
              <a:rPr lang="en"/>
              <a:t> handler</a:t>
            </a:r>
            <a:endParaRPr/>
          </a:p>
          <a:p>
            <a:pPr indent="0" lvl="0" marL="0" rtl="0" algn="l">
              <a:spcBef>
                <a:spcPts val="1600"/>
              </a:spcBef>
              <a:spcAft>
                <a:spcPts val="0"/>
              </a:spcAft>
              <a:buNone/>
            </a:pPr>
            <a:r>
              <a:t/>
            </a:r>
            <a:endParaRPr/>
          </a:p>
          <a:p>
            <a:pPr indent="-317500" lvl="0" marL="457200" rtl="0" algn="l">
              <a:spcBef>
                <a:spcPts val="1600"/>
              </a:spcBef>
              <a:spcAft>
                <a:spcPts val="0"/>
              </a:spcAft>
              <a:buSzPts val="1400"/>
              <a:buChar char="●"/>
            </a:pPr>
            <a:r>
              <a:rPr lang="en"/>
              <a:t>Get the selected line</a:t>
            </a:r>
            <a:endParaRPr/>
          </a:p>
          <a:p>
            <a:pPr indent="-317500" lvl="0" marL="457200" rtl="0" algn="l">
              <a:spcBef>
                <a:spcPts val="0"/>
              </a:spcBef>
              <a:spcAft>
                <a:spcPts val="0"/>
              </a:spcAft>
              <a:buSzPts val="1400"/>
              <a:buChar char="●"/>
            </a:pPr>
            <a:r>
              <a:rPr lang="en"/>
              <a:t>Set the selected line to plain text</a:t>
            </a:r>
            <a:endParaRPr/>
          </a:p>
          <a:p>
            <a:pPr indent="-317500" lvl="0" marL="457200" rtl="0" algn="l">
              <a:spcBef>
                <a:spcPts val="0"/>
              </a:spcBef>
              <a:spcAft>
                <a:spcPts val="0"/>
              </a:spcAft>
              <a:buSzPts val="1400"/>
              <a:buChar char="●"/>
            </a:pPr>
            <a:r>
              <a:rPr lang="en"/>
              <a:t>Call a handler to update the actions</a:t>
            </a:r>
            <a:endParaRPr/>
          </a:p>
          <a:p>
            <a:pPr indent="0" lvl="0" marL="0" rtl="0" algn="l">
              <a:spcBef>
                <a:spcPts val="1600"/>
              </a:spcBef>
              <a:spcAft>
                <a:spcPts val="1600"/>
              </a:spcAft>
              <a:buNone/>
            </a:pPr>
            <a:r>
              <a:t/>
            </a:r>
            <a:endParaRPr/>
          </a:p>
        </p:txBody>
      </p:sp>
      <p:sp>
        <p:nvSpPr>
          <p:cNvPr id="439" name="Google Shape;439;p61"/>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uncompleteItem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hilitedLine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textStyle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line</a:t>
            </a:r>
            <a:r>
              <a:rPr lang="en" sz="1100">
                <a:solidFill>
                  <a:schemeClr val="dk1"/>
                </a:solidFill>
                <a:latin typeface="Inconsolata"/>
                <a:ea typeface="Inconsolata"/>
                <a:cs typeface="Inconsolata"/>
                <a:sym typeface="Inconsolata"/>
              </a:rPr>
              <a:t> tSelectedLine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plain</a:t>
            </a:r>
            <a:endParaRPr sz="1100">
              <a:solidFill>
                <a:srgbClr val="7F007F"/>
              </a:solidFill>
              <a:latin typeface="Inconsolata"/>
              <a:ea typeface="Inconsolata"/>
              <a:cs typeface="Inconsolata"/>
              <a:sym typeface="Inconsolata"/>
            </a:endParaRPr>
          </a:p>
          <a:p>
            <a:pPr indent="0" lvl="0" marL="0" rtl="0" algn="l">
              <a:spcBef>
                <a:spcPts val="0"/>
              </a:spcBef>
              <a:spcAft>
                <a:spcPts val="0"/>
              </a:spcAft>
              <a:buNone/>
            </a:pPr>
            <a:r>
              <a:t/>
            </a:r>
            <a:endParaRPr sz="1100">
              <a:solidFill>
                <a:srgbClr val="7F007F"/>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setActions</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uncompleteItem</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Quick Note on the Tools Palette</a:t>
            </a:r>
            <a:endParaRPr/>
          </a:p>
        </p:txBody>
      </p:sp>
      <p:sp>
        <p:nvSpPr>
          <p:cNvPr id="106" name="Google Shape;106;p17"/>
          <p:cNvSpPr txBox="1"/>
          <p:nvPr>
            <p:ph idx="1" type="body"/>
          </p:nvPr>
        </p:nvSpPr>
        <p:spPr>
          <a:xfrm>
            <a:off x="1520600" y="11853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The first tools that you should acquaint yourself with are the top two items on the Tools Palette:</a:t>
            </a:r>
            <a:endParaRPr sz="1600"/>
          </a:p>
          <a:p>
            <a:pPr indent="457200" lvl="0" marL="457200" rtl="0" algn="l">
              <a:spcBef>
                <a:spcPts val="1600"/>
              </a:spcBef>
              <a:spcAft>
                <a:spcPts val="0"/>
              </a:spcAft>
              <a:buNone/>
            </a:pPr>
            <a:r>
              <a:rPr lang="en" sz="1600"/>
              <a:t>The </a:t>
            </a:r>
            <a:r>
              <a:rPr b="1" lang="en" sz="1600"/>
              <a:t>Run </a:t>
            </a:r>
            <a:r>
              <a:rPr lang="en" sz="1600"/>
              <a:t>or </a:t>
            </a:r>
            <a:r>
              <a:rPr b="1" lang="en" sz="1600"/>
              <a:t>Browse </a:t>
            </a:r>
            <a:r>
              <a:rPr lang="en" sz="1600"/>
              <a:t>Tool (the arrow).</a:t>
            </a:r>
            <a:endParaRPr sz="1600"/>
          </a:p>
          <a:p>
            <a:pPr indent="457200" lvl="0" marL="457200" rtl="0" algn="l">
              <a:spcBef>
                <a:spcPts val="1600"/>
              </a:spcBef>
              <a:spcAft>
                <a:spcPts val="0"/>
              </a:spcAft>
              <a:buNone/>
            </a:pPr>
            <a:r>
              <a:t/>
            </a:r>
            <a:endParaRPr sz="1600"/>
          </a:p>
          <a:p>
            <a:pPr indent="457200" lvl="0" marL="457200" rtl="0" algn="l">
              <a:spcBef>
                <a:spcPts val="1600"/>
              </a:spcBef>
              <a:spcAft>
                <a:spcPts val="0"/>
              </a:spcAft>
              <a:buNone/>
            </a:pPr>
            <a:r>
              <a:rPr lang="en" sz="1600"/>
              <a:t>The </a:t>
            </a:r>
            <a:r>
              <a:rPr b="1" lang="en" sz="1600"/>
              <a:t>Edit </a:t>
            </a:r>
            <a:r>
              <a:rPr lang="en" sz="1600"/>
              <a:t>or </a:t>
            </a:r>
            <a:r>
              <a:rPr b="1" lang="en" sz="1600"/>
              <a:t>Pointer </a:t>
            </a:r>
            <a:r>
              <a:rPr lang="en" sz="1600"/>
              <a:t>Tool (the arrow with crosshair)</a:t>
            </a:r>
            <a:endParaRPr sz="1600"/>
          </a:p>
          <a:p>
            <a:pPr indent="0" lvl="0" marL="0" rtl="0" algn="l">
              <a:spcBef>
                <a:spcPts val="1600"/>
              </a:spcBef>
              <a:spcAft>
                <a:spcPts val="0"/>
              </a:spcAft>
              <a:buNone/>
            </a:pPr>
            <a:r>
              <a:rPr lang="en" sz="1600"/>
              <a:t>When you first open LiveCode, the </a:t>
            </a:r>
            <a:r>
              <a:rPr b="1" lang="en" sz="1600"/>
              <a:t>edit </a:t>
            </a:r>
            <a:r>
              <a:rPr lang="en" sz="1600"/>
              <a:t>(pointer) tool is selected and active by default. In </a:t>
            </a:r>
            <a:r>
              <a:rPr b="1" lang="en" sz="1600"/>
              <a:t>edit </a:t>
            </a:r>
            <a:r>
              <a:rPr lang="en" sz="1600"/>
              <a:t>mode, you can create and edit objects on your app. Switching to </a:t>
            </a:r>
            <a:r>
              <a:rPr b="1" lang="en" sz="1600"/>
              <a:t>run </a:t>
            </a:r>
            <a:r>
              <a:rPr lang="en" sz="1600"/>
              <a:t>mode allows you to interact with and test your app. Switching back to edit mode then lets you make any changes and so on… </a:t>
            </a:r>
            <a:endParaRPr b="1" sz="1600"/>
          </a:p>
          <a:p>
            <a:pPr indent="0" lvl="0" marL="0" rtl="0" algn="l">
              <a:spcBef>
                <a:spcPts val="1600"/>
              </a:spcBef>
              <a:spcAft>
                <a:spcPts val="1600"/>
              </a:spcAft>
              <a:buNone/>
            </a:pPr>
            <a:r>
              <a:t/>
            </a:r>
            <a:endParaRPr sz="1600"/>
          </a:p>
        </p:txBody>
      </p:sp>
      <p:pic>
        <p:nvPicPr>
          <p:cNvPr id="107" name="Google Shape;107;p17"/>
          <p:cNvPicPr preferRelativeResize="0"/>
          <p:nvPr/>
        </p:nvPicPr>
        <p:blipFill>
          <a:blip r:embed="rId3">
            <a:alphaModFix/>
          </a:blip>
          <a:stretch>
            <a:fillRect/>
          </a:stretch>
        </p:blipFill>
        <p:spPr>
          <a:xfrm>
            <a:off x="1640300" y="1794275"/>
            <a:ext cx="839975" cy="679675"/>
          </a:xfrm>
          <a:prstGeom prst="rect">
            <a:avLst/>
          </a:prstGeom>
          <a:noFill/>
          <a:ln>
            <a:noFill/>
          </a:ln>
        </p:spPr>
      </p:pic>
      <p:pic>
        <p:nvPicPr>
          <p:cNvPr id="108" name="Google Shape;108;p17"/>
          <p:cNvPicPr preferRelativeResize="0"/>
          <p:nvPr/>
        </p:nvPicPr>
        <p:blipFill>
          <a:blip r:embed="rId4">
            <a:alphaModFix/>
          </a:blip>
          <a:stretch>
            <a:fillRect/>
          </a:stretch>
        </p:blipFill>
        <p:spPr>
          <a:xfrm>
            <a:off x="1640296" y="2719775"/>
            <a:ext cx="839975" cy="679674"/>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3" name="Shape 443"/>
        <p:cNvGrpSpPr/>
        <p:nvPr/>
      </p:nvGrpSpPr>
      <p:grpSpPr>
        <a:xfrm>
          <a:off x="0" y="0"/>
          <a:ext cx="0" cy="0"/>
          <a:chOff x="0" y="0"/>
          <a:chExt cx="0" cy="0"/>
        </a:xfrm>
      </p:grpSpPr>
      <p:sp>
        <p:nvSpPr>
          <p:cNvPr id="444" name="Google Shape;444;p62"/>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62"/>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The setActions handler</a:t>
            </a:r>
            <a:endParaRPr/>
          </a:p>
        </p:txBody>
      </p:sp>
      <p:sp>
        <p:nvSpPr>
          <p:cNvPr id="446" name="Google Shape;446;p62"/>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Add the </a:t>
            </a:r>
            <a:r>
              <a:rPr b="1" lang="en"/>
              <a:t>setActions</a:t>
            </a:r>
            <a:r>
              <a:rPr lang="en"/>
              <a:t> handler to the Card Script</a:t>
            </a:r>
            <a:endParaRPr/>
          </a:p>
          <a:p>
            <a:pPr indent="0" lvl="0" marL="457200" rtl="0" algn="l">
              <a:spcBef>
                <a:spcPts val="1600"/>
              </a:spcBef>
              <a:spcAft>
                <a:spcPts val="0"/>
              </a:spcAft>
              <a:buNone/>
            </a:pPr>
            <a:r>
              <a:t/>
            </a:r>
            <a:endParaRPr/>
          </a:p>
          <a:p>
            <a:pPr indent="-317500" lvl="0" marL="457200" rtl="0" algn="l">
              <a:spcBef>
                <a:spcPts val="1600"/>
              </a:spcBef>
              <a:spcAft>
                <a:spcPts val="0"/>
              </a:spcAft>
              <a:buSzPts val="1400"/>
              <a:buChar char="●"/>
            </a:pPr>
            <a:r>
              <a:rPr lang="en"/>
              <a:t>Get the selected line</a:t>
            </a:r>
            <a:endParaRPr/>
          </a:p>
          <a:p>
            <a:pPr indent="-317500" lvl="0" marL="457200" rtl="0" algn="l">
              <a:spcBef>
                <a:spcPts val="0"/>
              </a:spcBef>
              <a:spcAft>
                <a:spcPts val="0"/>
              </a:spcAft>
              <a:buSzPts val="1400"/>
              <a:buChar char="●"/>
            </a:pPr>
            <a:r>
              <a:rPr lang="en"/>
              <a:t>Check the state of the selected line</a:t>
            </a:r>
            <a:endParaRPr/>
          </a:p>
          <a:p>
            <a:pPr indent="-317500" lvl="0" marL="457200" rtl="0" algn="l">
              <a:spcBef>
                <a:spcPts val="0"/>
              </a:spcBef>
              <a:spcAft>
                <a:spcPts val="0"/>
              </a:spcAft>
              <a:buSzPts val="1400"/>
              <a:buChar char="●"/>
            </a:pPr>
            <a:r>
              <a:rPr lang="en"/>
              <a:t>Update the actions and icons in the Header for the current state</a:t>
            </a:r>
            <a:endParaRPr/>
          </a:p>
          <a:p>
            <a:pPr indent="0" lvl="0" marL="0" rtl="0" algn="l">
              <a:spcBef>
                <a:spcPts val="1600"/>
              </a:spcBef>
              <a:spcAft>
                <a:spcPts val="1600"/>
              </a:spcAft>
              <a:buNone/>
            </a:pPr>
            <a:r>
              <a:t/>
            </a:r>
            <a:endParaRPr/>
          </a:p>
        </p:txBody>
      </p:sp>
      <p:sp>
        <p:nvSpPr>
          <p:cNvPr id="447" name="Google Shape;447;p62"/>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consolata"/>
                <a:ea typeface="Inconsolata"/>
                <a:cs typeface="Inconsolata"/>
                <a:sym typeface="Inconsolata"/>
              </a:rPr>
              <a:t>command</a:t>
            </a:r>
            <a:r>
              <a:rPr lang="en" sz="1000">
                <a:solidFill>
                  <a:schemeClr val="dk1"/>
                </a:solidFill>
                <a:latin typeface="Inconsolata"/>
                <a:ea typeface="Inconsolata"/>
                <a:cs typeface="Inconsolata"/>
                <a:sym typeface="Inconsolata"/>
              </a:rPr>
              <a:t> setActions</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local</a:t>
            </a:r>
            <a:r>
              <a:rPr lang="en" sz="1000">
                <a:solidFill>
                  <a:schemeClr val="dk1"/>
                </a:solidFill>
                <a:latin typeface="Inconsolata"/>
                <a:ea typeface="Inconsolata"/>
                <a:cs typeface="Inconsolata"/>
                <a:sym typeface="Inconsolata"/>
              </a:rPr>
              <a:t> tSelectedLine</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put</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a:t>
            </a:r>
            <a:r>
              <a:rPr lang="en" sz="1000">
                <a:solidFill>
                  <a:srgbClr val="007F7F"/>
                </a:solidFill>
                <a:latin typeface="Inconsolata"/>
                <a:ea typeface="Inconsolata"/>
                <a:cs typeface="Inconsolata"/>
                <a:sym typeface="Inconsolata"/>
              </a:rPr>
              <a:t>hilitedLine</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field</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"items"</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into</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chemeClr val="dk1"/>
                </a:solidFill>
                <a:latin typeface="Inconsolata"/>
                <a:ea typeface="Inconsolata"/>
                <a:cs typeface="Inconsolata"/>
                <a:sym typeface="Inconsolata"/>
              </a:rPr>
              <a:t>   tSelectedLine</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chemeClr val="dk1"/>
                </a:solidFill>
                <a:latin typeface="Inconsolata"/>
                <a:ea typeface="Inconsolata"/>
                <a:cs typeface="Inconsolata"/>
                <a:sym typeface="Inconsolata"/>
              </a:rPr>
              <a:t>   if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a:t>
            </a:r>
            <a:r>
              <a:rPr lang="en" sz="1000">
                <a:solidFill>
                  <a:srgbClr val="007F7F"/>
                </a:solidFill>
                <a:latin typeface="Inconsolata"/>
                <a:ea typeface="Inconsolata"/>
                <a:cs typeface="Inconsolata"/>
                <a:sym typeface="Inconsolata"/>
              </a:rPr>
              <a:t>textStyle</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line</a:t>
            </a:r>
            <a:r>
              <a:rPr lang="en" sz="1000">
                <a:solidFill>
                  <a:schemeClr val="dk1"/>
                </a:solidFill>
                <a:latin typeface="Inconsolata"/>
                <a:ea typeface="Inconsolata"/>
                <a:cs typeface="Inconsolata"/>
                <a:sym typeface="Inconsolata"/>
              </a:rPr>
              <a:t> tSelectedLine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field</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rgbClr val="00007F"/>
                </a:solidFill>
                <a:latin typeface="Inconsolata"/>
                <a:ea typeface="Inconsolata"/>
                <a:cs typeface="Inconsolata"/>
                <a:sym typeface="Inconsolata"/>
              </a:rPr>
              <a:t>   "items"</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is</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"strikeout"</a:t>
            </a:r>
            <a:r>
              <a:rPr lang="en" sz="1000">
                <a:solidFill>
                  <a:schemeClr val="dk1"/>
                </a:solidFill>
                <a:latin typeface="Inconsolata"/>
                <a:ea typeface="Inconsolata"/>
                <a:cs typeface="Inconsolata"/>
                <a:sym typeface="Inconsolata"/>
              </a:rPr>
              <a:t> </a:t>
            </a:r>
            <a:r>
              <a:rPr b="1" lang="en" sz="1000">
                <a:solidFill>
                  <a:schemeClr val="dk1"/>
                </a:solidFill>
                <a:latin typeface="Inconsolata"/>
                <a:ea typeface="Inconsolata"/>
                <a:cs typeface="Inconsolata"/>
                <a:sym typeface="Inconsolata"/>
              </a:rPr>
              <a:t>then</a:t>
            </a:r>
            <a:endParaRPr b="1"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007F00"/>
                </a:solidFill>
                <a:latin typeface="Inconsolata"/>
                <a:ea typeface="Inconsolata"/>
                <a:cs typeface="Inconsolata"/>
                <a:sym typeface="Inconsolata"/>
              </a:rPr>
              <a:t>      // Allow task to be uncompleted</a:t>
            </a:r>
            <a:endParaRPr b="1" sz="10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set</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itemNames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widget</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"header"</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to</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rgbClr val="00007F"/>
                </a:solidFill>
                <a:latin typeface="Inconsolata"/>
                <a:ea typeface="Inconsolata"/>
                <a:cs typeface="Inconsolata"/>
                <a:sym typeface="Inconsolata"/>
              </a:rPr>
              <a:t>      "Delete,New,Uncomplete"</a:t>
            </a:r>
            <a:endParaRPr sz="10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set</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itemIcons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widget</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"header"</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to</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rgbClr val="00007F"/>
                </a:solidFill>
                <a:latin typeface="Inconsolata"/>
                <a:ea typeface="Inconsolata"/>
                <a:cs typeface="Inconsolata"/>
                <a:sym typeface="Inconsolata"/>
              </a:rPr>
              <a:t>      "trash,plus,check empty"</a:t>
            </a:r>
            <a:endParaRPr sz="10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000">
                <a:solidFill>
                  <a:schemeClr val="dk1"/>
                </a:solidFill>
                <a:latin typeface="Inconsolata"/>
                <a:ea typeface="Inconsolata"/>
                <a:cs typeface="Inconsolata"/>
                <a:sym typeface="Inconsolata"/>
              </a:rPr>
              <a:t>   else</a:t>
            </a:r>
            <a:endParaRPr b="1"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007F00"/>
                </a:solidFill>
                <a:latin typeface="Inconsolata"/>
                <a:ea typeface="Inconsolata"/>
                <a:cs typeface="Inconsolata"/>
                <a:sym typeface="Inconsolata"/>
              </a:rPr>
              <a:t>      // Allow task to be completed</a:t>
            </a:r>
            <a:endParaRPr b="1" sz="10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set</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itemNames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widget</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"header"</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to</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rgbClr val="00007F"/>
                </a:solidFill>
                <a:latin typeface="Inconsolata"/>
                <a:ea typeface="Inconsolata"/>
                <a:cs typeface="Inconsolata"/>
                <a:sym typeface="Inconsolata"/>
              </a:rPr>
              <a:t>      "Delete,New,Complete"</a:t>
            </a:r>
            <a:endParaRPr sz="10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000">
                <a:solidFill>
                  <a:srgbClr val="7F7F00"/>
                </a:solidFill>
                <a:latin typeface="Inconsolata"/>
                <a:ea typeface="Inconsolata"/>
                <a:cs typeface="Inconsolata"/>
                <a:sym typeface="Inconsolata"/>
              </a:rPr>
              <a:t>      set</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the</a:t>
            </a:r>
            <a:r>
              <a:rPr lang="en" sz="1000">
                <a:solidFill>
                  <a:schemeClr val="dk1"/>
                </a:solidFill>
                <a:latin typeface="Inconsolata"/>
                <a:ea typeface="Inconsolata"/>
                <a:cs typeface="Inconsolata"/>
                <a:sym typeface="Inconsolata"/>
              </a:rPr>
              <a:t> itemIcons </a:t>
            </a:r>
            <a:r>
              <a:rPr lang="en" sz="1000">
                <a:solidFill>
                  <a:srgbClr val="7F007F"/>
                </a:solidFill>
                <a:latin typeface="Inconsolata"/>
                <a:ea typeface="Inconsolata"/>
                <a:cs typeface="Inconsolata"/>
                <a:sym typeface="Inconsolata"/>
              </a:rPr>
              <a:t>of</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widget</a:t>
            </a:r>
            <a:r>
              <a:rPr lang="en" sz="1000">
                <a:solidFill>
                  <a:schemeClr val="dk1"/>
                </a:solidFill>
                <a:latin typeface="Inconsolata"/>
                <a:ea typeface="Inconsolata"/>
                <a:cs typeface="Inconsolata"/>
                <a:sym typeface="Inconsolata"/>
              </a:rPr>
              <a:t> </a:t>
            </a:r>
            <a:r>
              <a:rPr lang="en" sz="1000">
                <a:solidFill>
                  <a:srgbClr val="00007F"/>
                </a:solidFill>
                <a:latin typeface="Inconsolata"/>
                <a:ea typeface="Inconsolata"/>
                <a:cs typeface="Inconsolata"/>
                <a:sym typeface="Inconsolata"/>
              </a:rPr>
              <a:t>"header"</a:t>
            </a:r>
            <a:r>
              <a:rPr lang="en" sz="1000">
                <a:solidFill>
                  <a:schemeClr val="dk1"/>
                </a:solidFill>
                <a:latin typeface="Inconsolata"/>
                <a:ea typeface="Inconsolata"/>
                <a:cs typeface="Inconsolata"/>
                <a:sym typeface="Inconsolata"/>
              </a:rPr>
              <a:t> </a:t>
            </a:r>
            <a:r>
              <a:rPr lang="en" sz="1000">
                <a:solidFill>
                  <a:srgbClr val="7F007F"/>
                </a:solidFill>
                <a:latin typeface="Inconsolata"/>
                <a:ea typeface="Inconsolata"/>
                <a:cs typeface="Inconsolata"/>
                <a:sym typeface="Inconsolata"/>
              </a:rPr>
              <a:t>to</a:t>
            </a:r>
            <a:r>
              <a:rPr lang="en" sz="1000">
                <a:solidFill>
                  <a:schemeClr val="dk1"/>
                </a:solidFill>
                <a:latin typeface="Inconsolata"/>
                <a:ea typeface="Inconsolata"/>
                <a:cs typeface="Inconsolata"/>
                <a:sym typeface="Inconsolata"/>
              </a:rPr>
              <a:t> </a:t>
            </a:r>
            <a:endParaRPr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000">
                <a:solidFill>
                  <a:srgbClr val="00007F"/>
                </a:solidFill>
                <a:latin typeface="Inconsolata"/>
                <a:ea typeface="Inconsolata"/>
                <a:cs typeface="Inconsolata"/>
                <a:sym typeface="Inconsolata"/>
              </a:rPr>
              <a:t>      "trash,plus,check"</a:t>
            </a:r>
            <a:endParaRPr sz="10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000">
                <a:solidFill>
                  <a:schemeClr val="dk1"/>
                </a:solidFill>
                <a:latin typeface="Inconsolata"/>
                <a:ea typeface="Inconsolata"/>
                <a:cs typeface="Inconsolata"/>
                <a:sym typeface="Inconsolata"/>
              </a:rPr>
              <a:t>   end</a:t>
            </a:r>
            <a:r>
              <a:rPr lang="en" sz="1000">
                <a:solidFill>
                  <a:schemeClr val="dk1"/>
                </a:solidFill>
                <a:latin typeface="Inconsolata"/>
                <a:ea typeface="Inconsolata"/>
                <a:cs typeface="Inconsolata"/>
                <a:sym typeface="Inconsolata"/>
              </a:rPr>
              <a:t> </a:t>
            </a:r>
            <a:r>
              <a:rPr b="1" lang="en" sz="1000">
                <a:solidFill>
                  <a:schemeClr val="dk1"/>
                </a:solidFill>
                <a:latin typeface="Inconsolata"/>
                <a:ea typeface="Inconsolata"/>
                <a:cs typeface="Inconsolata"/>
                <a:sym typeface="Inconsolata"/>
              </a:rPr>
              <a:t>if</a:t>
            </a:r>
            <a:endParaRPr b="1" sz="10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000">
                <a:solidFill>
                  <a:schemeClr val="dk1"/>
                </a:solidFill>
                <a:latin typeface="Inconsolata"/>
                <a:ea typeface="Inconsolata"/>
                <a:cs typeface="Inconsolata"/>
                <a:sym typeface="Inconsolata"/>
              </a:rPr>
              <a:t>end</a:t>
            </a:r>
            <a:r>
              <a:rPr lang="en" sz="1000">
                <a:solidFill>
                  <a:schemeClr val="dk1"/>
                </a:solidFill>
                <a:latin typeface="Inconsolata"/>
                <a:ea typeface="Inconsolata"/>
                <a:cs typeface="Inconsolata"/>
                <a:sym typeface="Inconsolata"/>
              </a:rPr>
              <a:t> setActions</a:t>
            </a:r>
            <a:endParaRPr b="1" sz="1000">
              <a:solidFill>
                <a:schemeClr val="dk1"/>
              </a:solidFill>
              <a:latin typeface="Inconsolata"/>
              <a:ea typeface="Inconsolata"/>
              <a:cs typeface="Inconsolata"/>
              <a:sym typeface="Inconsolata"/>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Google Shape;452;p63"/>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63"/>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Update completeItem</a:t>
            </a:r>
            <a:endParaRPr/>
          </a:p>
        </p:txBody>
      </p:sp>
      <p:sp>
        <p:nvSpPr>
          <p:cNvPr id="454" name="Google Shape;454;p63"/>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Open the Card Script</a:t>
            </a:r>
            <a:endParaRPr/>
          </a:p>
          <a:p>
            <a:pPr indent="-317500" lvl="0" marL="457200" rtl="0" algn="l">
              <a:spcBef>
                <a:spcPts val="0"/>
              </a:spcBef>
              <a:spcAft>
                <a:spcPts val="0"/>
              </a:spcAft>
              <a:buSzPts val="1400"/>
              <a:buChar char="●"/>
            </a:pPr>
            <a:r>
              <a:rPr lang="en"/>
              <a:t>Update the </a:t>
            </a:r>
            <a:r>
              <a:rPr b="1" lang="en"/>
              <a:t>completeItem</a:t>
            </a:r>
            <a:r>
              <a:rPr lang="en"/>
              <a:t> handler to call </a:t>
            </a:r>
            <a:r>
              <a:rPr b="1" lang="en"/>
              <a:t>setActions</a:t>
            </a:r>
            <a:endParaRPr b="1"/>
          </a:p>
          <a:p>
            <a:pPr indent="0" lvl="0" marL="0" rtl="0" algn="l">
              <a:spcBef>
                <a:spcPts val="1600"/>
              </a:spcBef>
              <a:spcAft>
                <a:spcPts val="1600"/>
              </a:spcAft>
              <a:buNone/>
            </a:pPr>
            <a:r>
              <a:t/>
            </a:r>
            <a:endParaRPr/>
          </a:p>
        </p:txBody>
      </p:sp>
      <p:sp>
        <p:nvSpPr>
          <p:cNvPr id="455" name="Google Shape;455;p63"/>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completeItem</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hilitedLine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textStyle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line</a:t>
            </a:r>
            <a:r>
              <a:rPr lang="en" sz="1100">
                <a:solidFill>
                  <a:schemeClr val="dk1"/>
                </a:solidFill>
                <a:latin typeface="Inconsolata"/>
                <a:ea typeface="Inconsolata"/>
                <a:cs typeface="Inconsolata"/>
                <a:sym typeface="Inconsolata"/>
              </a:rPr>
              <a:t> tSelectedLine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"strikeout"</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setActions</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completeItem</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64"/>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64"/>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Handle item selections</a:t>
            </a:r>
            <a:endParaRPr/>
          </a:p>
        </p:txBody>
      </p:sp>
      <p:sp>
        <p:nvSpPr>
          <p:cNvPr id="462" name="Google Shape;462;p64"/>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relevant actions should also be show when the selected item changes.</a:t>
            </a:r>
            <a:endParaRPr/>
          </a:p>
          <a:p>
            <a:pPr indent="-317500" lvl="0" marL="457200" rtl="0" algn="l">
              <a:spcBef>
                <a:spcPts val="1600"/>
              </a:spcBef>
              <a:spcAft>
                <a:spcPts val="0"/>
              </a:spcAft>
              <a:buSzPts val="1400"/>
              <a:buChar char="●"/>
            </a:pPr>
            <a:r>
              <a:rPr lang="en"/>
              <a:t>Go into </a:t>
            </a:r>
            <a:r>
              <a:rPr b="1" lang="en"/>
              <a:t>Edit</a:t>
            </a:r>
            <a:r>
              <a:rPr lang="en"/>
              <a:t> mode</a:t>
            </a:r>
            <a:endParaRPr/>
          </a:p>
          <a:p>
            <a:pPr indent="-317500" lvl="0" marL="457200" rtl="0" algn="l">
              <a:spcBef>
                <a:spcPts val="0"/>
              </a:spcBef>
              <a:spcAft>
                <a:spcPts val="0"/>
              </a:spcAft>
              <a:buSzPts val="1400"/>
              <a:buChar char="●"/>
            </a:pPr>
            <a:r>
              <a:rPr lang="en"/>
              <a:t>Select the field</a:t>
            </a:r>
            <a:endParaRPr/>
          </a:p>
          <a:p>
            <a:pPr indent="-317500" lvl="0" marL="457200" rtl="0" algn="l">
              <a:spcBef>
                <a:spcPts val="0"/>
              </a:spcBef>
              <a:spcAft>
                <a:spcPts val="0"/>
              </a:spcAft>
              <a:buSzPts val="1400"/>
              <a:buChar char="●"/>
            </a:pPr>
            <a:r>
              <a:rPr lang="en"/>
              <a:t>Open the Script Editor</a:t>
            </a:r>
            <a:endParaRPr/>
          </a:p>
          <a:p>
            <a:pPr indent="-317500" lvl="0" marL="457200" rtl="0" algn="l">
              <a:spcBef>
                <a:spcPts val="0"/>
              </a:spcBef>
              <a:spcAft>
                <a:spcPts val="0"/>
              </a:spcAft>
              <a:buSzPts val="1400"/>
              <a:buChar char="●"/>
            </a:pPr>
            <a:r>
              <a:rPr lang="en"/>
              <a:t>Add code to handle line selections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463" name="Google Shape;463;p64"/>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selectionChanged</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setActions</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selectionChanged</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7" name="Shape 467"/>
        <p:cNvGrpSpPr/>
        <p:nvPr/>
      </p:nvGrpSpPr>
      <p:grpSpPr>
        <a:xfrm>
          <a:off x="0" y="0"/>
          <a:ext cx="0" cy="0"/>
          <a:chOff x="0" y="0"/>
          <a:chExt cx="0" cy="0"/>
        </a:xfrm>
      </p:grpSpPr>
      <p:sp>
        <p:nvSpPr>
          <p:cNvPr id="468" name="Google Shape;468;p65"/>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65"/>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Save and loading item states</a:t>
            </a:r>
            <a:endParaRPr/>
          </a:p>
        </p:txBody>
      </p:sp>
      <p:sp>
        <p:nvSpPr>
          <p:cNvPr id="470" name="Google Shape;470;p65"/>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store the state of items between uses of the app just storing the text of the field does not capture this data.</a:t>
            </a:r>
            <a:endParaRPr/>
          </a:p>
          <a:p>
            <a:pPr indent="0" lvl="0" marL="0" rtl="0" algn="l">
              <a:spcBef>
                <a:spcPts val="1600"/>
              </a:spcBef>
              <a:spcAft>
                <a:spcPts val="0"/>
              </a:spcAft>
              <a:buNone/>
            </a:pPr>
            <a:r>
              <a:rPr lang="en"/>
              <a:t>Instead we will store the </a:t>
            </a:r>
            <a:r>
              <a:rPr b="1" lang="en"/>
              <a:t>htmlText</a:t>
            </a:r>
            <a:r>
              <a:rPr lang="en"/>
              <a:t> of the field which does capture this data e.g.</a:t>
            </a:r>
            <a:endParaRPr/>
          </a:p>
          <a:p>
            <a:pPr indent="0" lvl="0" marL="0" rtl="0" algn="l">
              <a:spcBef>
                <a:spcPts val="1600"/>
              </a:spcBef>
              <a:spcAft>
                <a:spcPts val="0"/>
              </a:spcAft>
              <a:buClr>
                <a:schemeClr val="dk1"/>
              </a:buClr>
              <a:buSzPts val="1100"/>
              <a:buFont typeface="Arial"/>
              <a:buNone/>
            </a:pPr>
            <a:r>
              <a:rPr lang="en"/>
              <a:t>&lt;p&gt;&lt;strike&gt;Milk&lt;/strike&gt;&lt;/p&gt;</a:t>
            </a:r>
            <a:endParaRPr/>
          </a:p>
          <a:p>
            <a:pPr indent="0" lvl="0" marL="0" rtl="0" algn="l">
              <a:spcBef>
                <a:spcPts val="0"/>
              </a:spcBef>
              <a:spcAft>
                <a:spcPts val="0"/>
              </a:spcAft>
              <a:buClr>
                <a:schemeClr val="dk1"/>
              </a:buClr>
              <a:buSzPts val="1100"/>
              <a:buFont typeface="Arial"/>
              <a:buNone/>
            </a:pPr>
            <a:r>
              <a:rPr lang="en"/>
              <a:t>&lt;p&gt;Toothpaste&lt;/p&gt;</a:t>
            </a:r>
            <a:endParaRPr/>
          </a:p>
          <a:p>
            <a:pPr indent="0" lvl="0" marL="0" rtl="0" algn="l">
              <a:spcBef>
                <a:spcPts val="0"/>
              </a:spcBef>
              <a:spcAft>
                <a:spcPts val="0"/>
              </a:spcAft>
              <a:buClr>
                <a:schemeClr val="dk1"/>
              </a:buClr>
              <a:buSzPts val="1100"/>
              <a:buFont typeface="Arial"/>
              <a:buNone/>
            </a:pPr>
            <a:r>
              <a:rPr lang="en"/>
              <a:t>&lt;p&gt;Butter&lt;/p&gt;</a:t>
            </a:r>
            <a:endParaRPr/>
          </a:p>
          <a:p>
            <a:pPr indent="0" lvl="0" marL="0" rtl="0" algn="l">
              <a:spcBef>
                <a:spcPts val="0"/>
              </a:spcBef>
              <a:spcAft>
                <a:spcPts val="0"/>
              </a:spcAft>
              <a:buNone/>
            </a:pPr>
            <a:r>
              <a:t/>
            </a:r>
            <a:endParaRPr/>
          </a:p>
          <a:p>
            <a:pPr indent="0" lvl="0" marL="0" rtl="0" algn="l">
              <a:spcBef>
                <a:spcPts val="1600"/>
              </a:spcBef>
              <a:spcAft>
                <a:spcPts val="0"/>
              </a:spcAft>
              <a:buNone/>
            </a:pPr>
            <a:r>
              <a:rPr lang="en"/>
              <a:t>Update the </a:t>
            </a:r>
            <a:r>
              <a:rPr b="1" lang="en"/>
              <a:t>saveList</a:t>
            </a:r>
            <a:r>
              <a:rPr lang="en"/>
              <a:t> and </a:t>
            </a:r>
            <a:r>
              <a:rPr b="1" lang="en"/>
              <a:t>loadList</a:t>
            </a:r>
            <a:r>
              <a:rPr lang="en"/>
              <a:t> handlers.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471" name="Google Shape;471;p65"/>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saveList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Get the path to the save file</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"documents"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"/ShoppingList.txt"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htmlText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saveList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loadList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Get the path to the save file</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"documents"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"/ShoppingList.txt"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htmlText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tFile)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loadList</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Google Shape;476;p66"/>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Building a Mobile Standalone</a:t>
            </a:r>
            <a:endParaRPr/>
          </a:p>
        </p:txBody>
      </p:sp>
      <p:sp>
        <p:nvSpPr>
          <p:cNvPr id="477" name="Google Shape;477;p66"/>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we will build and test mobile Standalones.</a:t>
            </a:r>
            <a:endParaRPr/>
          </a:p>
          <a:p>
            <a:pPr indent="-317500" lvl="0" marL="457200" rtl="0" algn="l">
              <a:spcBef>
                <a:spcPts val="1600"/>
              </a:spcBef>
              <a:spcAft>
                <a:spcPts val="0"/>
              </a:spcAft>
              <a:buSzPts val="1400"/>
              <a:buChar char="●"/>
            </a:pPr>
            <a:r>
              <a:rPr lang="en" sz="1400"/>
              <a:t>Choose </a:t>
            </a:r>
            <a:r>
              <a:rPr b="1" lang="en" sz="1400"/>
              <a:t>Standalone Application Settings</a:t>
            </a:r>
            <a:r>
              <a:rPr lang="en" sz="1400"/>
              <a:t> from the File menu.</a:t>
            </a:r>
            <a:endParaRPr sz="1400"/>
          </a:p>
          <a:p>
            <a:pPr indent="-317500" lvl="0" marL="457200" rtl="0" algn="l">
              <a:spcBef>
                <a:spcPts val="0"/>
              </a:spcBef>
              <a:spcAft>
                <a:spcPts val="0"/>
              </a:spcAft>
              <a:buSzPts val="1400"/>
              <a:buChar char="●"/>
            </a:pPr>
            <a:r>
              <a:rPr lang="en" sz="1400"/>
              <a:t>Select </a:t>
            </a:r>
            <a:r>
              <a:rPr lang="en"/>
              <a:t>iOS and Android</a:t>
            </a:r>
            <a:endParaRPr/>
          </a:p>
          <a:p>
            <a:pPr indent="-317500" lvl="0" marL="457200" rtl="0" algn="l">
              <a:spcBef>
                <a:spcPts val="0"/>
              </a:spcBef>
              <a:spcAft>
                <a:spcPts val="0"/>
              </a:spcAft>
              <a:buSzPts val="1400"/>
              <a:buChar char="●"/>
            </a:pPr>
            <a:r>
              <a:rPr lang="en"/>
              <a:t>For iOS </a:t>
            </a:r>
            <a:endParaRPr/>
          </a:p>
          <a:p>
            <a:pPr indent="-304800" lvl="1" marL="914400" rtl="0" algn="l">
              <a:spcBef>
                <a:spcPts val="0"/>
              </a:spcBef>
              <a:spcAft>
                <a:spcPts val="0"/>
              </a:spcAft>
              <a:buSzPts val="1200"/>
              <a:buChar char="○"/>
            </a:pPr>
            <a:r>
              <a:rPr lang="en"/>
              <a:t>Set the Internal App ID</a:t>
            </a:r>
            <a:endParaRPr/>
          </a:p>
          <a:p>
            <a:pPr indent="-304800" lvl="1" marL="914400" rtl="0" algn="l">
              <a:spcBef>
                <a:spcPts val="0"/>
              </a:spcBef>
              <a:spcAft>
                <a:spcPts val="0"/>
              </a:spcAft>
              <a:buSzPts val="1200"/>
              <a:buChar char="○"/>
            </a:pPr>
            <a:r>
              <a:rPr lang="en"/>
              <a:t>Select Icons</a:t>
            </a:r>
            <a:endParaRPr/>
          </a:p>
          <a:p>
            <a:pPr indent="-304800" lvl="1" marL="914400" rtl="0" algn="l">
              <a:spcBef>
                <a:spcPts val="0"/>
              </a:spcBef>
              <a:spcAft>
                <a:spcPts val="0"/>
              </a:spcAft>
              <a:buSzPts val="1200"/>
              <a:buChar char="○"/>
            </a:pPr>
            <a:r>
              <a:rPr lang="en"/>
              <a:t>Select Splash Screens</a:t>
            </a:r>
            <a:endParaRPr/>
          </a:p>
          <a:p>
            <a:pPr indent="-317500" lvl="0" marL="457200" rtl="0" algn="l">
              <a:spcBef>
                <a:spcPts val="0"/>
              </a:spcBef>
              <a:spcAft>
                <a:spcPts val="0"/>
              </a:spcAft>
              <a:buSzPts val="1400"/>
              <a:buChar char="●"/>
            </a:pPr>
            <a:r>
              <a:rPr lang="en"/>
              <a:t>For Android</a:t>
            </a:r>
            <a:endParaRPr/>
          </a:p>
          <a:p>
            <a:pPr indent="-304800" lvl="1" marL="914400" rtl="0" algn="l">
              <a:spcBef>
                <a:spcPts val="0"/>
              </a:spcBef>
              <a:spcAft>
                <a:spcPts val="0"/>
              </a:spcAft>
              <a:buSzPts val="1200"/>
              <a:buChar char="○"/>
            </a:pPr>
            <a:r>
              <a:rPr lang="en"/>
              <a:t>Set the Identifier</a:t>
            </a:r>
            <a:endParaRPr/>
          </a:p>
          <a:p>
            <a:pPr indent="-304800" lvl="1" marL="914400" rtl="0" algn="l">
              <a:spcBef>
                <a:spcPts val="0"/>
              </a:spcBef>
              <a:spcAft>
                <a:spcPts val="0"/>
              </a:spcAft>
              <a:buSzPts val="1200"/>
              <a:buChar char="○"/>
            </a:pPr>
            <a:r>
              <a:rPr lang="en"/>
              <a:t>Choose an Icon</a:t>
            </a:r>
            <a:endParaRPr/>
          </a:p>
        </p:txBody>
      </p:sp>
      <p:pic>
        <p:nvPicPr>
          <p:cNvPr id="478" name="Google Shape;478;p66"/>
          <p:cNvPicPr preferRelativeResize="0"/>
          <p:nvPr/>
        </p:nvPicPr>
        <p:blipFill>
          <a:blip r:embed="rId3">
            <a:alphaModFix/>
          </a:blip>
          <a:stretch>
            <a:fillRect/>
          </a:stretch>
        </p:blipFill>
        <p:spPr>
          <a:xfrm>
            <a:off x="5105300" y="1170125"/>
            <a:ext cx="3886301" cy="3293931"/>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2" name="Shape 482"/>
        <p:cNvGrpSpPr/>
        <p:nvPr/>
      </p:nvGrpSpPr>
      <p:grpSpPr>
        <a:xfrm>
          <a:off x="0" y="0"/>
          <a:ext cx="0" cy="0"/>
          <a:chOff x="0" y="0"/>
          <a:chExt cx="0" cy="0"/>
        </a:xfrm>
      </p:grpSpPr>
      <p:sp>
        <p:nvSpPr>
          <p:cNvPr id="483" name="Google Shape;483;p67"/>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67"/>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Adding custom SVG icons</a:t>
            </a:r>
            <a:endParaRPr/>
          </a:p>
        </p:txBody>
      </p:sp>
      <p:sp>
        <p:nvSpPr>
          <p:cNvPr id="485" name="Google Shape;485;p67"/>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want to use custom SVG icons in the header, or elsewhere in your add you can add them using </a:t>
            </a:r>
            <a:r>
              <a:rPr b="1" lang="en"/>
              <a:t>addIcon</a:t>
            </a:r>
            <a:r>
              <a:rPr lang="en"/>
              <a:t> function.</a:t>
            </a:r>
            <a:endParaRPr/>
          </a:p>
          <a:p>
            <a:pPr indent="0" lvl="0" marL="0" rtl="0" algn="l">
              <a:spcBef>
                <a:spcPts val="1600"/>
              </a:spcBef>
              <a:spcAft>
                <a:spcPts val="0"/>
              </a:spcAft>
              <a:buNone/>
            </a:pPr>
            <a:r>
              <a:rPr lang="en"/>
              <a:t>The SVG data is loaded in from a file and the icons can be referenced by the names you specify.</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486" name="Google Shape;486;p67"/>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on</a:t>
            </a:r>
            <a:r>
              <a:rPr lang="en" sz="1100">
                <a:solidFill>
                  <a:schemeClr val="dk1"/>
                </a:solidFill>
                <a:latin typeface="Inconsolata"/>
                <a:ea typeface="Inconsolata"/>
                <a:cs typeface="Inconsolata"/>
                <a:sym typeface="Inconsolata"/>
              </a:rPr>
              <a:t> preOpenStack</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fullScreenMode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this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stack</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"letterbox"</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Load custom svg icons</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get</a:t>
            </a:r>
            <a:r>
              <a:rPr lang="en" sz="1100">
                <a:solidFill>
                  <a:schemeClr val="dk1"/>
                </a:solidFill>
                <a:latin typeface="Inconsolata"/>
                <a:ea typeface="Inconsolata"/>
                <a:cs typeface="Inconsolata"/>
                <a:sym typeface="Inconsolata"/>
              </a:rPr>
              <a:t> addIcon(</a:t>
            </a:r>
            <a:r>
              <a:rPr lang="en" sz="1100">
                <a:solidFill>
                  <a:srgbClr val="00007F"/>
                </a:solidFill>
                <a:latin typeface="Inconsolata"/>
                <a:ea typeface="Inconsolata"/>
                <a:cs typeface="Inconsolata"/>
                <a:sym typeface="Inconsolata"/>
              </a:rPr>
              <a:t>"taskComplete"</a:t>
            </a:r>
            <a:r>
              <a:rPr lang="en" sz="1100">
                <a:solidFill>
                  <a:schemeClr val="dk1"/>
                </a:solidFill>
                <a:latin typeface="Inconsolata"/>
                <a:ea typeface="Inconsolata"/>
                <a:cs typeface="Inconsolata"/>
                <a:sym typeface="Inconsolata"/>
              </a:rPr>
              <a:t>,</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"resources"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"/taskComplete.svg"</a:t>
            </a:r>
            <a:r>
              <a:rPr lang="en" sz="1100">
                <a:solidFill>
                  <a:schemeClr val="dk1"/>
                </a:solidFill>
                <a:latin typeface="Inconsolata"/>
                <a:ea typeface="Inconsolata"/>
                <a:cs typeface="Inconsolata"/>
                <a:sym typeface="Inconsolata"/>
              </a:rPr>
              <a: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rgbClr val="7F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get</a:t>
            </a:r>
            <a:r>
              <a:rPr lang="en" sz="1100">
                <a:solidFill>
                  <a:schemeClr val="dk1"/>
                </a:solidFill>
                <a:latin typeface="Inconsolata"/>
                <a:ea typeface="Inconsolata"/>
                <a:cs typeface="Inconsolata"/>
                <a:sym typeface="Inconsolata"/>
              </a:rPr>
              <a:t> addIcon(</a:t>
            </a:r>
            <a:r>
              <a:rPr lang="en" sz="1100">
                <a:solidFill>
                  <a:srgbClr val="00007F"/>
                </a:solidFill>
                <a:latin typeface="Inconsolata"/>
                <a:ea typeface="Inconsolata"/>
                <a:cs typeface="Inconsolata"/>
                <a:sym typeface="Inconsolata"/>
              </a:rPr>
              <a:t>"taskUncomplete"</a:t>
            </a:r>
            <a:r>
              <a:rPr lang="en" sz="1100">
                <a:solidFill>
                  <a:schemeClr val="dk1"/>
                </a:solidFill>
                <a:latin typeface="Inconsolata"/>
                <a:ea typeface="Inconsolata"/>
                <a:cs typeface="Inconsolata"/>
                <a:sym typeface="Inconsolata"/>
              </a:rPr>
              <a:t>,</a:t>
            </a:r>
            <a:r>
              <a:rPr lang="en" sz="1100">
                <a:solidFill>
                  <a:srgbClr val="7F007F"/>
                </a:solidFill>
                <a:latin typeface="Inconsolata"/>
                <a:ea typeface="Inconsolata"/>
                <a:cs typeface="Inconsolata"/>
                <a:sym typeface="Inconsolata"/>
              </a:rPr>
              <a:t>url</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"file:"</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specialFolderPath</a:t>
            </a:r>
            <a:r>
              <a:rPr lang="en" sz="1100">
                <a:solidFill>
                  <a:schemeClr val="dk1"/>
                </a:solidFill>
                <a:latin typeface="Inconsolata"/>
                <a:ea typeface="Inconsolata"/>
                <a:cs typeface="Inconsolata"/>
                <a:sym typeface="Inconsolata"/>
              </a:rPr>
              <a:t>(</a:t>
            </a:r>
            <a:r>
              <a:rPr lang="en" sz="1100">
                <a:solidFill>
                  <a:srgbClr val="00007F"/>
                </a:solidFill>
                <a:latin typeface="Inconsolata"/>
                <a:ea typeface="Inconsolata"/>
                <a:cs typeface="Inconsolata"/>
                <a:sym typeface="Inconsolata"/>
              </a:rPr>
              <a:t>"resources"</a:t>
            </a:r>
            <a:r>
              <a:rPr lang="en" sz="1100">
                <a:solidFill>
                  <a:schemeClr val="dk1"/>
                </a:solidFill>
                <a:latin typeface="Inconsolata"/>
                <a:ea typeface="Inconsolata"/>
                <a:cs typeface="Inconsolata"/>
                <a:sym typeface="Inconsolata"/>
              </a:rPr>
              <a:t>) &amp;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"/taskUncomplete.svg"</a:t>
            </a:r>
            <a:r>
              <a:rPr lang="en" sz="1100">
                <a:solidFill>
                  <a:schemeClr val="dk1"/>
                </a:solidFill>
                <a:latin typeface="Inconsolata"/>
                <a:ea typeface="Inconsolata"/>
                <a:cs typeface="Inconsolata"/>
                <a:sym typeface="Inconsolata"/>
              </a:rPr>
              <a:t>),)</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preOpenStack</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0" name="Shape 490"/>
        <p:cNvGrpSpPr/>
        <p:nvPr/>
      </p:nvGrpSpPr>
      <p:grpSpPr>
        <a:xfrm>
          <a:off x="0" y="0"/>
          <a:ext cx="0" cy="0"/>
          <a:chOff x="0" y="0"/>
          <a:chExt cx="0" cy="0"/>
        </a:xfrm>
      </p:grpSpPr>
      <p:sp>
        <p:nvSpPr>
          <p:cNvPr id="491" name="Google Shape;491;p68"/>
          <p:cNvSpPr/>
          <p:nvPr/>
        </p:nvSpPr>
        <p:spPr>
          <a:xfrm>
            <a:off x="5245725" y="7200"/>
            <a:ext cx="38982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6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Update setActions</a:t>
            </a:r>
            <a:endParaRPr/>
          </a:p>
        </p:txBody>
      </p:sp>
      <p:sp>
        <p:nvSpPr>
          <p:cNvPr id="493" name="Google Shape;493;p68"/>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 the </a:t>
            </a:r>
            <a:r>
              <a:rPr b="1" lang="en"/>
              <a:t>setActions</a:t>
            </a:r>
            <a:r>
              <a:rPr lang="en"/>
              <a:t> command to reference the custom icons.</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494" name="Google Shape;494;p68"/>
          <p:cNvSpPr txBox="1"/>
          <p:nvPr>
            <p:ph idx="2" type="body"/>
          </p:nvPr>
        </p:nvSpPr>
        <p:spPr>
          <a:xfrm>
            <a:off x="5399912" y="1152475"/>
            <a:ext cx="3432300" cy="341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command</a:t>
            </a:r>
            <a:r>
              <a:rPr lang="en" sz="1100">
                <a:solidFill>
                  <a:schemeClr val="dk1"/>
                </a:solidFill>
                <a:latin typeface="Inconsolata"/>
                <a:ea typeface="Inconsolata"/>
                <a:cs typeface="Inconsolata"/>
                <a:sym typeface="Inconsolata"/>
              </a:rPr>
              <a:t> setActions</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local</a:t>
            </a: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put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hilitedLine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into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chemeClr val="dk1"/>
                </a:solidFill>
                <a:latin typeface="Inconsolata"/>
                <a:ea typeface="Inconsolata"/>
                <a:cs typeface="Inconsolata"/>
                <a:sym typeface="Inconsolata"/>
              </a:rPr>
              <a:t>   tSelectedLine</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if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a:t>
            </a:r>
            <a:r>
              <a:rPr lang="en" sz="1100">
                <a:solidFill>
                  <a:srgbClr val="007F7F"/>
                </a:solidFill>
                <a:latin typeface="Inconsolata"/>
                <a:ea typeface="Inconsolata"/>
                <a:cs typeface="Inconsolata"/>
                <a:sym typeface="Inconsolata"/>
              </a:rPr>
              <a:t>textStyle</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line</a:t>
            </a:r>
            <a:r>
              <a:rPr lang="en" sz="1100">
                <a:solidFill>
                  <a:schemeClr val="dk1"/>
                </a:solidFill>
                <a:latin typeface="Inconsolata"/>
                <a:ea typeface="Inconsolata"/>
                <a:cs typeface="Inconsolata"/>
                <a:sym typeface="Inconsolata"/>
              </a:rPr>
              <a:t> tSelectedLine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7F007F"/>
                </a:solidFill>
                <a:latin typeface="Inconsolata"/>
                <a:ea typeface="Inconsolata"/>
                <a:cs typeface="Inconsolata"/>
                <a:sym typeface="Inconsolata"/>
              </a:rPr>
              <a:t>   field</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"items"</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is</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"strikeout"</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then</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Allow task to be uncompleted</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itemNames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widget</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"header"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"Delete,New,Uncomplete"</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itemIcons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widget</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"header"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"trash,plus,taskUncomplete"</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else</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007F00"/>
                </a:solidFill>
                <a:latin typeface="Inconsolata"/>
                <a:ea typeface="Inconsolata"/>
                <a:cs typeface="Inconsolata"/>
                <a:sym typeface="Inconsolata"/>
              </a:rPr>
              <a:t>      // Allow task to be completed</a:t>
            </a:r>
            <a:endParaRPr b="1" sz="1100">
              <a:solidFill>
                <a:srgbClr val="007F00"/>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itemNames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widget</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"header"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"Delete,New,Complete"</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rgbClr val="7F7F00"/>
                </a:solidFill>
                <a:latin typeface="Inconsolata"/>
                <a:ea typeface="Inconsolata"/>
                <a:cs typeface="Inconsolata"/>
                <a:sym typeface="Inconsolata"/>
              </a:rPr>
              <a:t>      set</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the</a:t>
            </a:r>
            <a:r>
              <a:rPr lang="en" sz="1100">
                <a:solidFill>
                  <a:schemeClr val="dk1"/>
                </a:solidFill>
                <a:latin typeface="Inconsolata"/>
                <a:ea typeface="Inconsolata"/>
                <a:cs typeface="Inconsolata"/>
                <a:sym typeface="Inconsolata"/>
              </a:rPr>
              <a:t> itemIcons </a:t>
            </a:r>
            <a:r>
              <a:rPr lang="en" sz="1100">
                <a:solidFill>
                  <a:srgbClr val="7F007F"/>
                </a:solidFill>
                <a:latin typeface="Inconsolata"/>
                <a:ea typeface="Inconsolata"/>
                <a:cs typeface="Inconsolata"/>
                <a:sym typeface="Inconsolata"/>
              </a:rPr>
              <a:t>of</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widget</a:t>
            </a:r>
            <a:r>
              <a:rPr lang="en" sz="1100">
                <a:solidFill>
                  <a:schemeClr val="dk1"/>
                </a:solidFill>
                <a:latin typeface="Inconsolata"/>
                <a:ea typeface="Inconsolata"/>
                <a:cs typeface="Inconsolata"/>
                <a:sym typeface="Inconsolata"/>
              </a:rPr>
              <a:t> </a:t>
            </a:r>
            <a:r>
              <a:rPr lang="en" sz="1100">
                <a:solidFill>
                  <a:srgbClr val="00007F"/>
                </a:solidFill>
                <a:latin typeface="Inconsolata"/>
                <a:ea typeface="Inconsolata"/>
                <a:cs typeface="Inconsolata"/>
                <a:sym typeface="Inconsolata"/>
              </a:rPr>
              <a:t>"header"</a:t>
            </a:r>
            <a:r>
              <a:rPr lang="en" sz="1100">
                <a:solidFill>
                  <a:schemeClr val="dk1"/>
                </a:solidFill>
                <a:latin typeface="Inconsolata"/>
                <a:ea typeface="Inconsolata"/>
                <a:cs typeface="Inconsolata"/>
                <a:sym typeface="Inconsolata"/>
              </a:rPr>
              <a:t> </a:t>
            </a:r>
            <a:r>
              <a:rPr lang="en" sz="1100">
                <a:solidFill>
                  <a:srgbClr val="7F007F"/>
                </a:solidFill>
                <a:latin typeface="Inconsolata"/>
                <a:ea typeface="Inconsolata"/>
                <a:cs typeface="Inconsolata"/>
                <a:sym typeface="Inconsolata"/>
              </a:rPr>
              <a:t>to</a:t>
            </a:r>
            <a:r>
              <a:rPr lang="en" sz="1100">
                <a:solidFill>
                  <a:schemeClr val="dk1"/>
                </a:solidFill>
                <a:latin typeface="Inconsolata"/>
                <a:ea typeface="Inconsolata"/>
                <a:cs typeface="Inconsolata"/>
                <a:sym typeface="Inconsolata"/>
              </a:rPr>
              <a:t> </a:t>
            </a:r>
            <a:endParaRPr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lang="en" sz="1100">
                <a:solidFill>
                  <a:srgbClr val="00007F"/>
                </a:solidFill>
                <a:latin typeface="Inconsolata"/>
                <a:ea typeface="Inconsolata"/>
                <a:cs typeface="Inconsolata"/>
                <a:sym typeface="Inconsolata"/>
              </a:rPr>
              <a:t>      "trash,plus,taskComplete"</a:t>
            </a:r>
            <a:endParaRPr sz="1100">
              <a:solidFill>
                <a:srgbClr val="00007F"/>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   end</a:t>
            </a:r>
            <a:r>
              <a:rPr lang="en" sz="1100">
                <a:solidFill>
                  <a:schemeClr val="dk1"/>
                </a:solidFill>
                <a:latin typeface="Inconsolata"/>
                <a:ea typeface="Inconsolata"/>
                <a:cs typeface="Inconsolata"/>
                <a:sym typeface="Inconsolata"/>
              </a:rPr>
              <a:t> </a:t>
            </a:r>
            <a:r>
              <a:rPr b="1" lang="en" sz="1100">
                <a:solidFill>
                  <a:schemeClr val="dk1"/>
                </a:solidFill>
                <a:latin typeface="Inconsolata"/>
                <a:ea typeface="Inconsolata"/>
                <a:cs typeface="Inconsolata"/>
                <a:sym typeface="Inconsolata"/>
              </a:rPr>
              <a:t>if</a:t>
            </a:r>
            <a:endParaRPr b="1" sz="1100">
              <a:solidFill>
                <a:schemeClr val="dk1"/>
              </a:solidFill>
              <a:latin typeface="Inconsolata"/>
              <a:ea typeface="Inconsolata"/>
              <a:cs typeface="Inconsolata"/>
              <a:sym typeface="Inconsolata"/>
            </a:endParaRPr>
          </a:p>
          <a:p>
            <a:pPr indent="0" lvl="0" marL="0" rtl="0" algn="l">
              <a:spcBef>
                <a:spcPts val="0"/>
              </a:spcBef>
              <a:spcAft>
                <a:spcPts val="0"/>
              </a:spcAft>
              <a:buNone/>
            </a:pPr>
            <a:r>
              <a:rPr b="1" lang="en" sz="1100">
                <a:solidFill>
                  <a:schemeClr val="dk1"/>
                </a:solidFill>
                <a:latin typeface="Inconsolata"/>
                <a:ea typeface="Inconsolata"/>
                <a:cs typeface="Inconsolata"/>
                <a:sym typeface="Inconsolata"/>
              </a:rPr>
              <a:t>end</a:t>
            </a:r>
            <a:r>
              <a:rPr lang="en" sz="1100">
                <a:solidFill>
                  <a:schemeClr val="dk1"/>
                </a:solidFill>
                <a:latin typeface="Inconsolata"/>
                <a:ea typeface="Inconsolata"/>
                <a:cs typeface="Inconsolata"/>
                <a:sym typeface="Inconsolata"/>
              </a:rPr>
              <a:t> setActions</a:t>
            </a:r>
            <a:endParaRPr b="1" sz="1100">
              <a:solidFill>
                <a:schemeClr val="dk1"/>
              </a:solidFill>
              <a:latin typeface="Inconsolata"/>
              <a:ea typeface="Inconsolata"/>
              <a:cs typeface="Inconsolata"/>
              <a:sym typeface="Inconsolata"/>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8" name="Shape 498"/>
        <p:cNvGrpSpPr/>
        <p:nvPr/>
      </p:nvGrpSpPr>
      <p:grpSpPr>
        <a:xfrm>
          <a:off x="0" y="0"/>
          <a:ext cx="0" cy="0"/>
          <a:chOff x="0" y="0"/>
          <a:chExt cx="0" cy="0"/>
        </a:xfrm>
      </p:grpSpPr>
      <p:sp>
        <p:nvSpPr>
          <p:cNvPr id="499" name="Google Shape;499;p6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Include the SVGs in the Standalone</a:t>
            </a:r>
            <a:endParaRPr/>
          </a:p>
        </p:txBody>
      </p:sp>
      <p:sp>
        <p:nvSpPr>
          <p:cNvPr id="500" name="Google Shape;500;p69"/>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use the custom SVGs in a standalone they must be included as files.</a:t>
            </a:r>
            <a:endParaRPr/>
          </a:p>
          <a:p>
            <a:pPr indent="-317500" lvl="0" marL="457200" rtl="0" algn="l">
              <a:spcBef>
                <a:spcPts val="1600"/>
              </a:spcBef>
              <a:spcAft>
                <a:spcPts val="0"/>
              </a:spcAft>
              <a:buSzPts val="1400"/>
              <a:buChar char="●"/>
            </a:pPr>
            <a:r>
              <a:rPr lang="en"/>
              <a:t>Open the Standalone Application Settings</a:t>
            </a:r>
            <a:endParaRPr/>
          </a:p>
          <a:p>
            <a:pPr indent="-317500" lvl="0" marL="457200" rtl="0" algn="l">
              <a:spcBef>
                <a:spcPts val="0"/>
              </a:spcBef>
              <a:spcAft>
                <a:spcPts val="0"/>
              </a:spcAft>
              <a:buSzPts val="1400"/>
              <a:buChar char="●"/>
            </a:pPr>
            <a:r>
              <a:rPr lang="en"/>
              <a:t>Go to the Copy Files pane</a:t>
            </a:r>
            <a:endParaRPr/>
          </a:p>
          <a:p>
            <a:pPr indent="-317500" lvl="0" marL="457200" rtl="0" algn="l">
              <a:spcBef>
                <a:spcPts val="0"/>
              </a:spcBef>
              <a:spcAft>
                <a:spcPts val="0"/>
              </a:spcAft>
              <a:buSzPts val="1400"/>
              <a:buChar char="●"/>
            </a:pPr>
            <a:r>
              <a:rPr lang="en"/>
              <a:t>Add the SVG files</a:t>
            </a:r>
            <a:endParaRPr/>
          </a:p>
        </p:txBody>
      </p:sp>
      <p:pic>
        <p:nvPicPr>
          <p:cNvPr id="501" name="Google Shape;501;p69"/>
          <p:cNvPicPr preferRelativeResize="0"/>
          <p:nvPr/>
        </p:nvPicPr>
        <p:blipFill>
          <a:blip r:embed="rId3">
            <a:alphaModFix/>
          </a:blip>
          <a:stretch>
            <a:fillRect/>
          </a:stretch>
        </p:blipFill>
        <p:spPr>
          <a:xfrm>
            <a:off x="1520600" y="3043600"/>
            <a:ext cx="3886301" cy="2216897"/>
          </a:xfrm>
          <a:prstGeom prst="rect">
            <a:avLst/>
          </a:prstGeom>
          <a:noFill/>
          <a:ln>
            <a:noFill/>
          </a:ln>
        </p:spPr>
      </p:pic>
      <p:pic>
        <p:nvPicPr>
          <p:cNvPr id="502" name="Google Shape;502;p69"/>
          <p:cNvPicPr preferRelativeResize="0"/>
          <p:nvPr/>
        </p:nvPicPr>
        <p:blipFill>
          <a:blip r:embed="rId4">
            <a:alphaModFix/>
          </a:blip>
          <a:stretch>
            <a:fillRect/>
          </a:stretch>
        </p:blipFill>
        <p:spPr>
          <a:xfrm>
            <a:off x="6387951" y="1152475"/>
            <a:ext cx="2115134" cy="3820976"/>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7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Taking it further</a:t>
            </a:r>
            <a:r>
              <a:rPr lang="en"/>
              <a:t>...</a:t>
            </a:r>
            <a:r>
              <a:rPr lang="en"/>
              <a:t>.</a:t>
            </a:r>
            <a:endParaRPr/>
          </a:p>
        </p:txBody>
      </p:sp>
      <p:sp>
        <p:nvSpPr>
          <p:cNvPr id="508" name="Google Shape;508;p70"/>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lots of ways this app could be extended</a:t>
            </a:r>
            <a:endParaRPr/>
          </a:p>
          <a:p>
            <a:pPr indent="-342900" lvl="0" marL="457200" rtl="0" algn="l">
              <a:spcBef>
                <a:spcPts val="1600"/>
              </a:spcBef>
              <a:spcAft>
                <a:spcPts val="0"/>
              </a:spcAft>
              <a:buSzPts val="1800"/>
              <a:buChar char="●"/>
            </a:pPr>
            <a:r>
              <a:rPr lang="en"/>
              <a:t>Start by changing the design/colors/look and feel</a:t>
            </a:r>
            <a:endParaRPr/>
          </a:p>
          <a:p>
            <a:pPr indent="-342900" lvl="0" marL="457200" rtl="0" algn="l">
              <a:spcBef>
                <a:spcPts val="0"/>
              </a:spcBef>
              <a:spcAft>
                <a:spcPts val="0"/>
              </a:spcAft>
              <a:buSzPts val="1800"/>
              <a:buChar char="●"/>
            </a:pPr>
            <a:r>
              <a:rPr lang="en"/>
              <a:t>Add addition actions for items</a:t>
            </a:r>
            <a:endParaRPr/>
          </a:p>
          <a:p>
            <a:pPr indent="-317500" lvl="1" marL="914400" rtl="0" algn="l">
              <a:spcBef>
                <a:spcPts val="0"/>
              </a:spcBef>
              <a:spcAft>
                <a:spcPts val="0"/>
              </a:spcAft>
              <a:buSzPts val="1400"/>
              <a:buChar char="○"/>
            </a:pPr>
            <a:r>
              <a:rPr lang="en"/>
              <a:t>Send a list to someone by email</a:t>
            </a:r>
            <a:endParaRPr/>
          </a:p>
          <a:p>
            <a:pPr indent="-317500" lvl="1" marL="914400" rtl="0" algn="l">
              <a:spcBef>
                <a:spcPts val="0"/>
              </a:spcBef>
              <a:spcAft>
                <a:spcPts val="0"/>
              </a:spcAft>
              <a:buSzPts val="1400"/>
              <a:buChar char="○"/>
            </a:pPr>
            <a:r>
              <a:rPr lang="en"/>
              <a:t>Mark items as postponed</a:t>
            </a:r>
            <a:endParaRPr/>
          </a:p>
          <a:p>
            <a:pPr indent="-342900" lvl="0" marL="457200" rtl="0" algn="l">
              <a:spcBef>
                <a:spcPts val="0"/>
              </a:spcBef>
              <a:spcAft>
                <a:spcPts val="0"/>
              </a:spcAft>
              <a:buSzPts val="1800"/>
              <a:buChar char="●"/>
            </a:pPr>
            <a:r>
              <a:rPr lang="en"/>
              <a:t>Create multiple lists</a:t>
            </a:r>
            <a:endParaRPr/>
          </a:p>
          <a:p>
            <a:pPr indent="-317500" lvl="1" marL="914400" rtl="0" algn="l">
              <a:spcBef>
                <a:spcPts val="0"/>
              </a:spcBef>
              <a:spcAft>
                <a:spcPts val="0"/>
              </a:spcAft>
              <a:buSzPts val="1400"/>
              <a:buChar char="○"/>
            </a:pPr>
            <a:r>
              <a:rPr lang="en"/>
              <a:t>Add an additional card to show the list of lists</a:t>
            </a:r>
            <a:endParaRPr/>
          </a:p>
          <a:p>
            <a:pPr indent="-317500" lvl="1" marL="914400" rtl="0" algn="l">
              <a:spcBef>
                <a:spcPts val="0"/>
              </a:spcBef>
              <a:spcAft>
                <a:spcPts val="0"/>
              </a:spcAft>
              <a:buSzPts val="1400"/>
              <a:buChar char="○"/>
            </a:pPr>
            <a:r>
              <a:rPr lang="en"/>
              <a:t>Use an array or structured data file(JSON) to store the lists and items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8"/>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Shopping List App</a:t>
            </a:r>
            <a:endParaRPr/>
          </a:p>
        </p:txBody>
      </p:sp>
      <p:sp>
        <p:nvSpPr>
          <p:cNvPr id="114" name="Google Shape;114;p18"/>
          <p:cNvSpPr txBox="1"/>
          <p:nvPr>
            <p:ph idx="1" type="body"/>
          </p:nvPr>
        </p:nvSpPr>
        <p:spPr>
          <a:xfrm>
            <a:off x="1520725" y="1152475"/>
            <a:ext cx="7116300" cy="3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familiarise ourselves with using LiveCode we will be creating a shopping list app.</a:t>
            </a:r>
            <a:endParaRPr/>
          </a:p>
          <a:p>
            <a:pPr indent="0" lvl="0" marL="0" rtl="0" algn="l">
              <a:spcBef>
                <a:spcPts val="1600"/>
              </a:spcBef>
              <a:spcAft>
                <a:spcPts val="0"/>
              </a:spcAft>
              <a:buClr>
                <a:schemeClr val="dk1"/>
              </a:buClr>
              <a:buSzPts val="1100"/>
              <a:buFont typeface="Arial"/>
              <a:buNone/>
            </a:pPr>
            <a:r>
              <a:rPr lang="en"/>
              <a:t>We will learn how to </a:t>
            </a:r>
            <a:endParaRPr/>
          </a:p>
          <a:p>
            <a:pPr indent="-342900" lvl="0" marL="457200" rtl="0" algn="l">
              <a:spcBef>
                <a:spcPts val="1600"/>
              </a:spcBef>
              <a:spcAft>
                <a:spcPts val="0"/>
              </a:spcAft>
              <a:buSzPts val="1800"/>
              <a:buChar char="●"/>
            </a:pPr>
            <a:r>
              <a:rPr lang="en"/>
              <a:t>Build a UI </a:t>
            </a:r>
            <a:endParaRPr/>
          </a:p>
          <a:p>
            <a:pPr indent="-342900" lvl="0" marL="457200" rtl="0" algn="l">
              <a:spcBef>
                <a:spcPts val="0"/>
              </a:spcBef>
              <a:spcAft>
                <a:spcPts val="0"/>
              </a:spcAft>
              <a:buSzPts val="1800"/>
              <a:buChar char="●"/>
            </a:pPr>
            <a:r>
              <a:rPr lang="en"/>
              <a:t>Save data between uses</a:t>
            </a:r>
            <a:endParaRPr/>
          </a:p>
          <a:p>
            <a:pPr indent="-342900" lvl="0" marL="457200" rtl="0" algn="l">
              <a:spcBef>
                <a:spcPts val="0"/>
              </a:spcBef>
              <a:spcAft>
                <a:spcPts val="0"/>
              </a:spcAft>
              <a:buSzPts val="1800"/>
              <a:buChar char="●"/>
            </a:pPr>
            <a:r>
              <a:rPr lang="en"/>
              <a:t>Build standalones for desktop and mobile</a:t>
            </a:r>
            <a:endParaRPr/>
          </a:p>
          <a:p>
            <a:pPr indent="0" lvl="0" marL="0" rtl="0" algn="l">
              <a:spcBef>
                <a:spcPts val="1600"/>
              </a:spcBef>
              <a:spcAft>
                <a:spcPts val="1600"/>
              </a:spcAft>
              <a:buNone/>
            </a:pPr>
            <a:r>
              <a:rPr lang="en"/>
              <a:t>We will start with a very simple app and gradually add features, functionality and complexity to the app.</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9"/>
          <p:cNvSpPr/>
          <p:nvPr/>
        </p:nvSpPr>
        <p:spPr>
          <a:xfrm>
            <a:off x="6591375" y="1017725"/>
            <a:ext cx="1695900" cy="3015900"/>
          </a:xfrm>
          <a:prstGeom prst="rect">
            <a:avLst/>
          </a:prstGeom>
          <a:solidFill>
            <a:srgbClr val="EFEFE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9"/>
          <p:cNvSpPr/>
          <p:nvPr/>
        </p:nvSpPr>
        <p:spPr>
          <a:xfrm>
            <a:off x="6438975" y="1170125"/>
            <a:ext cx="1695900" cy="3015900"/>
          </a:xfrm>
          <a:prstGeom prst="rect">
            <a:avLst/>
          </a:prstGeom>
          <a:solidFill>
            <a:srgbClr val="EFEFE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9"/>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Create a New Stack</a:t>
            </a:r>
            <a:endParaRPr/>
          </a:p>
        </p:txBody>
      </p:sp>
      <p:sp>
        <p:nvSpPr>
          <p:cNvPr id="122" name="Google Shape;122;p19"/>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first step when creating a LiveCode application is to create a window, which in LiveCode is called a stack. </a:t>
            </a:r>
            <a:endParaRPr/>
          </a:p>
          <a:p>
            <a:pPr indent="0" lvl="0" marL="0" rtl="0" algn="l">
              <a:spcBef>
                <a:spcPts val="1600"/>
              </a:spcBef>
              <a:spcAft>
                <a:spcPts val="0"/>
              </a:spcAft>
              <a:buClr>
                <a:schemeClr val="dk1"/>
              </a:buClr>
              <a:buSzPts val="1100"/>
              <a:buFont typeface="Arial"/>
              <a:buNone/>
            </a:pPr>
            <a:r>
              <a:rPr lang="en"/>
              <a:t>Each stack contains one or more sets of information called cards. Whenever you open a new stack, it will automatically have one card.</a:t>
            </a:r>
            <a:endParaRPr/>
          </a:p>
          <a:p>
            <a:pPr indent="0" lvl="0" marL="0" rtl="0" algn="l">
              <a:spcBef>
                <a:spcPts val="1600"/>
              </a:spcBef>
              <a:spcAft>
                <a:spcPts val="0"/>
              </a:spcAft>
              <a:buClr>
                <a:schemeClr val="dk1"/>
              </a:buClr>
              <a:buSzPts val="1100"/>
              <a:buFont typeface="Arial"/>
              <a:buNone/>
            </a:pPr>
            <a:r>
              <a:rPr lang="en"/>
              <a:t>Each card can look and behave differently.</a:t>
            </a:r>
            <a:endParaRPr/>
          </a:p>
          <a:p>
            <a:pPr indent="0" lvl="0" marL="0" rtl="0" algn="l">
              <a:spcBef>
                <a:spcPts val="1600"/>
              </a:spcBef>
              <a:spcAft>
                <a:spcPts val="0"/>
              </a:spcAft>
              <a:buClr>
                <a:schemeClr val="dk1"/>
              </a:buClr>
              <a:buSzPts val="1100"/>
              <a:buFont typeface="Arial"/>
              <a:buNone/>
            </a:pPr>
            <a:r>
              <a:rPr lang="en"/>
              <a:t>You move between cards to show different screens to the user.</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sp>
        <p:nvSpPr>
          <p:cNvPr id="123" name="Google Shape;123;p19"/>
          <p:cNvSpPr/>
          <p:nvPr/>
        </p:nvSpPr>
        <p:spPr>
          <a:xfrm>
            <a:off x="6286575" y="1322525"/>
            <a:ext cx="1695900" cy="3015900"/>
          </a:xfrm>
          <a:prstGeom prst="rect">
            <a:avLst/>
          </a:prstGeom>
          <a:solidFill>
            <a:srgbClr val="EFEFE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9"/>
          <p:cNvSpPr/>
          <p:nvPr/>
        </p:nvSpPr>
        <p:spPr>
          <a:xfrm>
            <a:off x="6134175" y="1474925"/>
            <a:ext cx="1695900" cy="3015900"/>
          </a:xfrm>
          <a:prstGeom prst="rect">
            <a:avLst/>
          </a:prstGeom>
          <a:solidFill>
            <a:srgbClr val="EFEFE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9"/>
          <p:cNvSpPr txBox="1"/>
          <p:nvPr/>
        </p:nvSpPr>
        <p:spPr>
          <a:xfrm>
            <a:off x="7085293" y="4442477"/>
            <a:ext cx="1626000" cy="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rPr>
              <a:t>Card 2</a:t>
            </a:r>
            <a:endParaRPr sz="1200">
              <a:solidFill>
                <a:srgbClr val="595959"/>
              </a:solidFill>
            </a:endParaRPr>
          </a:p>
        </p:txBody>
      </p:sp>
      <p:sp>
        <p:nvSpPr>
          <p:cNvPr id="126" name="Google Shape;126;p19"/>
          <p:cNvSpPr txBox="1"/>
          <p:nvPr/>
        </p:nvSpPr>
        <p:spPr>
          <a:xfrm>
            <a:off x="7492093" y="4233119"/>
            <a:ext cx="1626000" cy="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rPr>
              <a:t>Card 3</a:t>
            </a:r>
            <a:endParaRPr sz="1200">
              <a:solidFill>
                <a:srgbClr val="595959"/>
              </a:solidFill>
            </a:endParaRPr>
          </a:p>
        </p:txBody>
      </p:sp>
      <p:sp>
        <p:nvSpPr>
          <p:cNvPr id="127" name="Google Shape;127;p19"/>
          <p:cNvSpPr/>
          <p:nvPr/>
        </p:nvSpPr>
        <p:spPr>
          <a:xfrm>
            <a:off x="5988175" y="795500"/>
            <a:ext cx="2439000" cy="699350"/>
          </a:xfrm>
          <a:custGeom>
            <a:rect b="b" l="l" r="r" t="t"/>
            <a:pathLst>
              <a:path extrusionOk="0" h="27974" w="97560">
                <a:moveTo>
                  <a:pt x="0" y="26925"/>
                </a:moveTo>
                <a:lnTo>
                  <a:pt x="0" y="0"/>
                </a:lnTo>
                <a:lnTo>
                  <a:pt x="97560" y="0"/>
                </a:lnTo>
                <a:lnTo>
                  <a:pt x="97560" y="27974"/>
                </a:lnTo>
              </a:path>
            </a:pathLst>
          </a:custGeom>
          <a:noFill/>
          <a:ln cap="flat" cmpd="sng" w="9525">
            <a:solidFill>
              <a:srgbClr val="595959"/>
            </a:solidFill>
            <a:prstDash val="solid"/>
            <a:round/>
            <a:headEnd len="med" w="med" type="none"/>
            <a:tailEnd len="med" w="med" type="none"/>
          </a:ln>
        </p:spPr>
      </p:sp>
      <p:sp>
        <p:nvSpPr>
          <p:cNvPr id="128" name="Google Shape;128;p19"/>
          <p:cNvSpPr txBox="1"/>
          <p:nvPr/>
        </p:nvSpPr>
        <p:spPr>
          <a:xfrm>
            <a:off x="6399493" y="480077"/>
            <a:ext cx="1626000" cy="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rPr>
              <a:t>Stack</a:t>
            </a:r>
            <a:endParaRPr sz="1200">
              <a:solidFill>
                <a:srgbClr val="595959"/>
              </a:solidFill>
            </a:endParaRPr>
          </a:p>
        </p:txBody>
      </p:sp>
      <p:cxnSp>
        <p:nvCxnSpPr>
          <p:cNvPr id="129" name="Google Shape;129;p19"/>
          <p:cNvCxnSpPr/>
          <p:nvPr/>
        </p:nvCxnSpPr>
        <p:spPr>
          <a:xfrm>
            <a:off x="6982125" y="4490825"/>
            <a:ext cx="2700" cy="212400"/>
          </a:xfrm>
          <a:prstGeom prst="straightConnector1">
            <a:avLst/>
          </a:prstGeom>
          <a:noFill/>
          <a:ln cap="flat" cmpd="sng" w="9525">
            <a:solidFill>
              <a:srgbClr val="595959"/>
            </a:solidFill>
            <a:prstDash val="solid"/>
            <a:round/>
            <a:headEnd len="med" w="med" type="stealth"/>
            <a:tailEnd len="med" w="med" type="none"/>
          </a:ln>
        </p:spPr>
      </p:cxnSp>
      <p:sp>
        <p:nvSpPr>
          <p:cNvPr id="130" name="Google Shape;130;p19"/>
          <p:cNvSpPr txBox="1"/>
          <p:nvPr/>
        </p:nvSpPr>
        <p:spPr>
          <a:xfrm>
            <a:off x="6170893" y="4594877"/>
            <a:ext cx="1626000" cy="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rPr>
              <a:t>Card 1</a:t>
            </a:r>
            <a:endParaRPr sz="1200">
              <a:solidFill>
                <a:srgbClr val="595959"/>
              </a:solidFill>
            </a:endParaRPr>
          </a:p>
        </p:txBody>
      </p:sp>
      <p:sp>
        <p:nvSpPr>
          <p:cNvPr id="131" name="Google Shape;131;p19"/>
          <p:cNvSpPr txBox="1"/>
          <p:nvPr/>
        </p:nvSpPr>
        <p:spPr>
          <a:xfrm>
            <a:off x="7662402" y="4052735"/>
            <a:ext cx="1626000" cy="3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595959"/>
                </a:solidFill>
              </a:rPr>
              <a:t>Card 4</a:t>
            </a:r>
            <a:endParaRPr sz="1200">
              <a:solidFill>
                <a:srgbClr val="595959"/>
              </a:solidFill>
            </a:endParaRPr>
          </a:p>
        </p:txBody>
      </p:sp>
      <p:cxnSp>
        <p:nvCxnSpPr>
          <p:cNvPr id="132" name="Google Shape;132;p19"/>
          <p:cNvCxnSpPr/>
          <p:nvPr/>
        </p:nvCxnSpPr>
        <p:spPr>
          <a:xfrm>
            <a:off x="8210067" y="4024883"/>
            <a:ext cx="2700" cy="212400"/>
          </a:xfrm>
          <a:prstGeom prst="straightConnector1">
            <a:avLst/>
          </a:prstGeom>
          <a:noFill/>
          <a:ln cap="flat" cmpd="sng" w="9525">
            <a:solidFill>
              <a:srgbClr val="595959"/>
            </a:solidFill>
            <a:prstDash val="solid"/>
            <a:round/>
            <a:headEnd len="med" w="med" type="stealth"/>
            <a:tailEnd len="med" w="med" type="none"/>
          </a:ln>
        </p:spPr>
      </p:cxnSp>
      <p:cxnSp>
        <p:nvCxnSpPr>
          <p:cNvPr id="133" name="Google Shape;133;p19"/>
          <p:cNvCxnSpPr/>
          <p:nvPr/>
        </p:nvCxnSpPr>
        <p:spPr>
          <a:xfrm>
            <a:off x="8057667" y="4177283"/>
            <a:ext cx="2700" cy="212400"/>
          </a:xfrm>
          <a:prstGeom prst="straightConnector1">
            <a:avLst/>
          </a:prstGeom>
          <a:noFill/>
          <a:ln cap="flat" cmpd="sng" w="9525">
            <a:solidFill>
              <a:srgbClr val="595959"/>
            </a:solidFill>
            <a:prstDash val="solid"/>
            <a:round/>
            <a:headEnd len="med" w="med" type="stealth"/>
            <a:tailEnd len="med" w="med" type="none"/>
          </a:ln>
        </p:spPr>
      </p:cxnSp>
      <p:cxnSp>
        <p:nvCxnSpPr>
          <p:cNvPr id="134" name="Google Shape;134;p19"/>
          <p:cNvCxnSpPr/>
          <p:nvPr/>
        </p:nvCxnSpPr>
        <p:spPr>
          <a:xfrm>
            <a:off x="7905267" y="4329683"/>
            <a:ext cx="2700" cy="212400"/>
          </a:xfrm>
          <a:prstGeom prst="straightConnector1">
            <a:avLst/>
          </a:prstGeom>
          <a:noFill/>
          <a:ln cap="flat" cmpd="sng" w="9525">
            <a:solidFill>
              <a:srgbClr val="595959"/>
            </a:solidFill>
            <a:prstDash val="solid"/>
            <a:round/>
            <a:headEnd len="med" w="med" type="stealth"/>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0"/>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Create a New Stack</a:t>
            </a:r>
            <a:endParaRPr/>
          </a:p>
        </p:txBody>
      </p:sp>
      <p:sp>
        <p:nvSpPr>
          <p:cNvPr id="140" name="Google Shape;140;p20"/>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To create a new stack:</a:t>
            </a:r>
            <a:endParaRPr sz="1800"/>
          </a:p>
          <a:p>
            <a:pPr indent="-342900" lvl="0" marL="457200" rtl="0" algn="l">
              <a:spcBef>
                <a:spcPts val="1600"/>
              </a:spcBef>
              <a:spcAft>
                <a:spcPts val="0"/>
              </a:spcAft>
              <a:buSzPts val="1800"/>
              <a:buChar char="●"/>
            </a:pPr>
            <a:r>
              <a:rPr lang="en" sz="1800"/>
              <a:t>Click on the </a:t>
            </a:r>
            <a:r>
              <a:rPr b="1" lang="en" sz="1800"/>
              <a:t>File</a:t>
            </a:r>
            <a:r>
              <a:rPr lang="en" sz="1800"/>
              <a:t> menu.</a:t>
            </a:r>
            <a:endParaRPr sz="1800"/>
          </a:p>
          <a:p>
            <a:pPr indent="-342900" lvl="0" marL="457200" rtl="0" algn="l">
              <a:spcBef>
                <a:spcPts val="0"/>
              </a:spcBef>
              <a:spcAft>
                <a:spcPts val="0"/>
              </a:spcAft>
              <a:buSzPts val="1800"/>
              <a:buChar char="●"/>
            </a:pPr>
            <a:r>
              <a:rPr lang="en" sz="1800"/>
              <a:t>Select </a:t>
            </a:r>
            <a:r>
              <a:rPr b="1" lang="en" sz="1800"/>
              <a:t>iPhone 6</a:t>
            </a:r>
            <a:r>
              <a:rPr lang="en" sz="1800"/>
              <a:t> from the </a:t>
            </a:r>
            <a:r>
              <a:rPr b="1" lang="en" sz="1800"/>
              <a:t>New Stack</a:t>
            </a:r>
            <a:r>
              <a:rPr lang="en" sz="1800"/>
              <a:t> options.</a:t>
            </a:r>
            <a:endParaRPr sz="1800"/>
          </a:p>
          <a:p>
            <a:pPr indent="0" lvl="0" marL="0" rtl="0" algn="l">
              <a:spcBef>
                <a:spcPts val="1600"/>
              </a:spcBef>
              <a:spcAft>
                <a:spcPts val="1600"/>
              </a:spcAft>
              <a:buClr>
                <a:schemeClr val="dk1"/>
              </a:buClr>
              <a:buSzPts val="1100"/>
              <a:buFont typeface="Arial"/>
              <a:buNone/>
            </a:pPr>
            <a:r>
              <a:rPr lang="en" sz="1800"/>
              <a:t>This will create a 375x667 stack which will become your first app.</a:t>
            </a:r>
            <a:endParaRPr sz="1800"/>
          </a:p>
        </p:txBody>
      </p:sp>
      <p:pic>
        <p:nvPicPr>
          <p:cNvPr id="141" name="Google Shape;141;p20"/>
          <p:cNvPicPr preferRelativeResize="0"/>
          <p:nvPr/>
        </p:nvPicPr>
        <p:blipFill>
          <a:blip r:embed="rId3">
            <a:alphaModFix/>
          </a:blip>
          <a:stretch>
            <a:fillRect/>
          </a:stretch>
        </p:blipFill>
        <p:spPr>
          <a:xfrm>
            <a:off x="5752175" y="661250"/>
            <a:ext cx="2816958" cy="38209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1"/>
          <p:cNvSpPr txBox="1"/>
          <p:nvPr>
            <p:ph type="title"/>
          </p:nvPr>
        </p:nvSpPr>
        <p:spPr>
          <a:xfrm>
            <a:off x="1520599" y="445025"/>
            <a:ext cx="711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Setting the Stack Properties</a:t>
            </a:r>
            <a:endParaRPr/>
          </a:p>
        </p:txBody>
      </p:sp>
      <p:sp>
        <p:nvSpPr>
          <p:cNvPr id="147" name="Google Shape;147;p21"/>
          <p:cNvSpPr txBox="1"/>
          <p:nvPr>
            <p:ph idx="1" type="body"/>
          </p:nvPr>
        </p:nvSpPr>
        <p:spPr>
          <a:xfrm>
            <a:off x="1520600" y="1152475"/>
            <a:ext cx="3432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Before we go any further we want to set certain properties of the stack.</a:t>
            </a:r>
            <a:endParaRPr/>
          </a:p>
          <a:p>
            <a:pPr indent="0" lvl="0" marL="0" rtl="0" algn="l">
              <a:spcBef>
                <a:spcPts val="1600"/>
              </a:spcBef>
              <a:spcAft>
                <a:spcPts val="0"/>
              </a:spcAft>
              <a:buClr>
                <a:schemeClr val="dk1"/>
              </a:buClr>
              <a:buSzPts val="1100"/>
              <a:buFont typeface="Arial"/>
              <a:buNone/>
            </a:pPr>
            <a:r>
              <a:rPr lang="en"/>
              <a:t>Properties control how an object looks and behaves.</a:t>
            </a:r>
            <a:endParaRPr/>
          </a:p>
          <a:p>
            <a:pPr indent="0" lvl="0" marL="0" rtl="0" algn="l">
              <a:spcBef>
                <a:spcPts val="1600"/>
              </a:spcBef>
              <a:spcAft>
                <a:spcPts val="0"/>
              </a:spcAft>
              <a:buClr>
                <a:schemeClr val="dk1"/>
              </a:buClr>
              <a:buSzPts val="1100"/>
              <a:buFont typeface="Arial"/>
              <a:buNone/>
            </a:pPr>
            <a:r>
              <a:rPr lang="en"/>
              <a:t>To set properties we use the Property Inspector which displays an object’s properties and allows us to edit them.</a:t>
            </a:r>
            <a:endParaRPr/>
          </a:p>
          <a:p>
            <a:pPr indent="0" lvl="0" marL="0" rtl="0" algn="l">
              <a:spcBef>
                <a:spcPts val="1600"/>
              </a:spcBef>
              <a:spcAft>
                <a:spcPts val="1600"/>
              </a:spcAft>
              <a:buClr>
                <a:schemeClr val="dk1"/>
              </a:buClr>
              <a:buSzPts val="1100"/>
              <a:buFont typeface="Arial"/>
              <a:buNone/>
            </a:pPr>
            <a:r>
              <a:rPr lang="en"/>
              <a:t>To open the Property Inspector of the stack select “Stack Inspector” from the </a:t>
            </a:r>
            <a:r>
              <a:rPr b="1" lang="en"/>
              <a:t>Object </a:t>
            </a:r>
            <a:r>
              <a:rPr lang="en"/>
              <a:t>menu.</a:t>
            </a:r>
            <a:endParaRPr/>
          </a:p>
        </p:txBody>
      </p:sp>
      <p:pic>
        <p:nvPicPr>
          <p:cNvPr id="148" name="Google Shape;148;p21"/>
          <p:cNvPicPr preferRelativeResize="0"/>
          <p:nvPr/>
        </p:nvPicPr>
        <p:blipFill>
          <a:blip r:embed="rId3">
            <a:alphaModFix/>
          </a:blip>
          <a:stretch>
            <a:fillRect/>
          </a:stretch>
        </p:blipFill>
        <p:spPr>
          <a:xfrm>
            <a:off x="5105300" y="1170125"/>
            <a:ext cx="3872194"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