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25" y="-50"/>
            <a:ext cx="9144000" cy="5143500"/>
          </a:xfrm>
          <a:prstGeom prst="rect">
            <a:avLst/>
          </a:prstGeom>
          <a:solidFill>
            <a:srgbClr val="43434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3622775"/>
            <a:ext cx="9144000" cy="908475"/>
          </a:xfrm>
          <a:prstGeom prst="flowChartProcess">
            <a:avLst/>
          </a:prstGeom>
          <a:solidFill>
            <a:srgbClr val="000000">
              <a:alpha val="48460"/>
            </a:srgb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441850" y="3622775"/>
            <a:ext cx="5858400" cy="554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  <a:defRPr b="1" sz="2800">
                <a:solidFill>
                  <a:srgbClr val="FFFFFF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8" name="Shape 18"/>
          <p:cNvSpPr txBox="1"/>
          <p:nvPr>
            <p:ph idx="2" type="subTitle"/>
          </p:nvPr>
        </p:nvSpPr>
        <p:spPr>
          <a:xfrm>
            <a:off x="5441850" y="4016100"/>
            <a:ext cx="6343200" cy="3195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None/>
              <a:defRPr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x="899975" y="1230975"/>
            <a:ext cx="7199700" cy="18699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None/>
              <a:defRPr b="1" sz="4800">
                <a:solidFill>
                  <a:srgbClr val="FFFFFF"/>
                </a:solidFill>
              </a:defRPr>
            </a:lvl1pPr>
            <a:lvl2pPr lvl="1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2pPr>
            <a:lvl3pPr lvl="2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3pPr>
            <a:lvl4pPr lvl="3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4pPr>
            <a:lvl5pPr lvl="4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5pPr>
            <a:lvl6pPr lvl="5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6pPr>
            <a:lvl7pPr lvl="6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7pPr>
            <a:lvl8pPr lvl="7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8pPr>
            <a:lvl9pPr lvl="8" algn="ctr">
              <a:spcBef>
                <a:spcPts val="0"/>
              </a:spcBef>
              <a:buNone/>
              <a:defRPr b="1" sz="6000">
                <a:solidFill>
                  <a:srgbClr val="FFFFFF"/>
                </a:solidFill>
              </a:defRPr>
            </a:lvl9pPr>
          </a:lstStyle>
          <a:p/>
        </p:txBody>
      </p:sp>
      <p:pic>
        <p:nvPicPr>
          <p:cNvPr descr="streamingcircle.png" id="20" name="Shape 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06924" y="3100875"/>
            <a:ext cx="1685975" cy="15981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vecode-global-site-logo-300x252.png" id="21" name="Shape 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7912" y="430349"/>
            <a:ext cx="1043825" cy="87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1460325" y="1106125"/>
            <a:ext cx="73719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1460325" y="3152225"/>
            <a:ext cx="73719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1520600" y="1152475"/>
            <a:ext cx="34323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2" name="Shape 32"/>
          <p:cNvSpPr txBox="1"/>
          <p:nvPr>
            <p:ph idx="2" type="body"/>
          </p:nvPr>
        </p:nvSpPr>
        <p:spPr>
          <a:xfrm>
            <a:off x="5399911" y="1152475"/>
            <a:ext cx="34323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1593725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1593725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16194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5156676" y="-125"/>
            <a:ext cx="3987299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" name="Shape 46"/>
          <p:cNvSpPr txBox="1"/>
          <p:nvPr>
            <p:ph type="title"/>
          </p:nvPr>
        </p:nvSpPr>
        <p:spPr>
          <a:xfrm>
            <a:off x="1400900" y="1233175"/>
            <a:ext cx="35280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7" name="Shape 47"/>
          <p:cNvSpPr txBox="1"/>
          <p:nvPr>
            <p:ph idx="1" type="subTitle"/>
          </p:nvPr>
        </p:nvSpPr>
        <p:spPr>
          <a:xfrm>
            <a:off x="1400900" y="2803075"/>
            <a:ext cx="35280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5477179" y="724075"/>
            <a:ext cx="3346199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" type="body"/>
          </p:nvPr>
        </p:nvSpPr>
        <p:spPr>
          <a:xfrm>
            <a:off x="14579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3.jp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tartan30percent.jpg" id="6" name="Shape 6"/>
          <p:cNvPicPr preferRelativeResize="0"/>
          <p:nvPr/>
        </p:nvPicPr>
        <p:blipFill rotWithShape="1">
          <a:blip r:embed="rId1">
            <a:alphaModFix/>
          </a:blip>
          <a:srcRect b="0" l="44084" r="44084" t="0"/>
          <a:stretch/>
        </p:blipFill>
        <p:spPr>
          <a:xfrm>
            <a:off x="0" y="0"/>
            <a:ext cx="7302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</a:p>
        </p:txBody>
      </p:sp>
      <p:sp>
        <p:nvSpPr>
          <p:cNvPr id="10" name="Shape 10"/>
          <p:cNvSpPr/>
          <p:nvPr/>
        </p:nvSpPr>
        <p:spPr>
          <a:xfrm>
            <a:off x="-75" y="-75"/>
            <a:ext cx="730200" cy="5143500"/>
          </a:xfrm>
          <a:prstGeom prst="rect">
            <a:avLst/>
          </a:prstGeom>
          <a:solidFill>
            <a:srgbClr val="434343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 txBox="1"/>
          <p:nvPr/>
        </p:nvSpPr>
        <p:spPr>
          <a:xfrm rot="-5400000">
            <a:off x="-886800" y="1124400"/>
            <a:ext cx="2503800" cy="7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r>
              <a:rPr b="1" lang="en" sz="2000">
                <a:solidFill>
                  <a:srgbClr val="FFFFFF"/>
                </a:solidFill>
              </a:rPr>
              <a:t>#LiveCodeGlobal</a:t>
            </a:r>
          </a:p>
        </p:txBody>
      </p:sp>
      <p:pic>
        <p:nvPicPr>
          <p:cNvPr descr="globalredlogo-300x252 (1).png" id="12" name="Shape 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787" y="4356824"/>
            <a:ext cx="644625" cy="54147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youtube.com/watch?v=EkU7SCWUows" TargetMode="Externa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idx="1" type="subTitle"/>
          </p:nvPr>
        </p:nvSpPr>
        <p:spPr>
          <a:xfrm>
            <a:off x="5441850" y="3622775"/>
            <a:ext cx="3136200" cy="554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Matthew</a:t>
            </a:r>
          </a:p>
        </p:txBody>
      </p:sp>
      <p:sp>
        <p:nvSpPr>
          <p:cNvPr id="64" name="Shape 64"/>
          <p:cNvSpPr txBox="1"/>
          <p:nvPr>
            <p:ph idx="2" type="subTitle"/>
          </p:nvPr>
        </p:nvSpPr>
        <p:spPr>
          <a:xfrm>
            <a:off x="5441850" y="4016100"/>
            <a:ext cx="2232900" cy="940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Maier</a:t>
            </a:r>
          </a:p>
        </p:txBody>
      </p:sp>
      <p:sp>
        <p:nvSpPr>
          <p:cNvPr id="65" name="Shape 65"/>
          <p:cNvSpPr txBox="1"/>
          <p:nvPr>
            <p:ph type="title"/>
          </p:nvPr>
        </p:nvSpPr>
        <p:spPr>
          <a:xfrm>
            <a:off x="0" y="1337025"/>
            <a:ext cx="9144000" cy="16803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Livecode + Bubble.is</a:t>
            </a:r>
          </a:p>
        </p:txBody>
      </p:sp>
      <p:pic>
        <p:nvPicPr>
          <p:cNvPr descr="headshot.PNG" id="66" name="Shape 66"/>
          <p:cNvPicPr preferRelativeResize="0"/>
          <p:nvPr/>
        </p:nvPicPr>
        <p:blipFill rotWithShape="1">
          <a:blip r:embed="rId3">
            <a:alphaModFix/>
          </a:blip>
          <a:srcRect b="0" l="1765" r="1774" t="0"/>
          <a:stretch/>
        </p:blipFill>
        <p:spPr>
          <a:xfrm>
            <a:off x="4063125" y="3424575"/>
            <a:ext cx="1116900" cy="11490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Who - Matt Maier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Just separated from Air Force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Self-taught Livecode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Working on startup Howstr.com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Self-taught Bubble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Working on app lilspace.me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What - Bubble.is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Build web apps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Programming without code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User interface + database + logic + APIs + plugins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WYSIWYG front end editor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User authentication in every app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70,000+ developers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Responsive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Free tier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Why - web apps made easy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Livecode is native first, so a web first option pairs well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Authentication is already present in every app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Hosting and scaling is handled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Not just a website builder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Run javascript when desired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Separate development/live versions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Use anything else via plugin and/or API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Time from idea to live is very short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Collaborate with other developers</a:t>
            </a:r>
          </a:p>
          <a:p>
            <a:pPr indent="-228600" lvl="0" marL="457200" rtl="0">
              <a:spcBef>
                <a:spcPts val="0"/>
              </a:spcBef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Entire framework ties together</a:t>
            </a:r>
          </a:p>
          <a:p>
            <a:pPr indent="-228600" lvl="1" marL="914400" rtl="0">
              <a:spcBef>
                <a:spcPts val="0"/>
              </a:spcBef>
              <a:buClr>
                <a:srgbClr val="434343"/>
              </a:buClr>
              <a:buChar char="○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Elements know about database tables/fields</a:t>
            </a:r>
          </a:p>
          <a:p>
            <a:pPr indent="-228600" lvl="1" marL="914400" rtl="0">
              <a:spcBef>
                <a:spcPts val="0"/>
              </a:spcBef>
              <a:buClr>
                <a:srgbClr val="434343"/>
              </a:buClr>
              <a:buChar char="○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Expressions know correct operations for each type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Why not - it can’t do everything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1520725" y="1152475"/>
            <a:ext cx="7116300" cy="3585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SzPct val="100000"/>
              <a:buFont typeface="Arial"/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No recursion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Limited repetition (about 1 cycle per second)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Site/app can’t be exported (data can be)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Mostly charged by workflow runs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SSL on custom domain requires $80/mo plan</a:t>
            </a: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rgbClr val="434343"/>
              </a:buClr>
              <a:buChar char="●"/>
            </a:pPr>
            <a:r>
              <a:rPr b="1" lang="en">
                <a:solidFill>
                  <a:srgbClr val="434343"/>
                </a:solidFill>
                <a:highlight>
                  <a:srgbClr val="FFFFFF"/>
                </a:highlight>
              </a:rPr>
              <a:t>Limited graphical/canvas tools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1520599" y="445025"/>
            <a:ext cx="71163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Quick Overview of Both Apps</a:t>
            </a:r>
          </a:p>
        </p:txBody>
      </p:sp>
      <p:sp>
        <p:nvSpPr>
          <p:cNvPr id="96" name="Shape 96" title="Livecode + Bubble (Best Pet App)">
            <a:hlinkClick r:id="rId3"/>
          </p:cNvPr>
          <p:cNvSpPr/>
          <p:nvPr/>
        </p:nvSpPr>
        <p:spPr>
          <a:xfrm>
            <a:off x="2591700" y="1361675"/>
            <a:ext cx="4572000" cy="342900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