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 name="Shape 59"/>
        <p:cNvGrpSpPr/>
        <p:nvPr/>
      </p:nvGrpSpPr>
      <p:grpSpPr>
        <a:xfrm>
          <a:off x="0" y="0"/>
          <a:ext cx="0" cy="0"/>
          <a:chOff x="0" y="0"/>
          <a:chExt cx="0" cy="0"/>
        </a:xfrm>
      </p:grpSpPr>
      <p:sp>
        <p:nvSpPr>
          <p:cNvPr id="60" name="Shape 60"/>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1" name="Shape 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Hello, I’m Fraser Gordon and welcome to my talk: “Shaving the Yak”.</a:t>
            </a:r>
          </a:p>
          <a:p>
            <a:pPr lvl="0">
              <a:spcBef>
                <a:spcPts val="0"/>
              </a:spcBef>
              <a:buNone/>
            </a:pPr>
            <a:r>
              <a:t/>
            </a:r>
            <a:endParaRPr/>
          </a:p>
          <a:p>
            <a:pPr lvl="0">
              <a:spcBef>
                <a:spcPts val="0"/>
              </a:spcBef>
              <a:buNone/>
            </a:pPr>
            <a:r>
              <a:rPr lang="en"/>
              <a:t>Now, some of you who have been to a LiveCode conference in the past may have noticed that my portrait has changed a little since last time; I felt this one was maybe a little more thematically appropriate.</a:t>
            </a:r>
          </a:p>
          <a:p>
            <a:pPr lvl="0">
              <a:spcBef>
                <a:spcPts val="0"/>
              </a:spcBef>
              <a:buNone/>
            </a:pPr>
            <a:r>
              <a:t/>
            </a:r>
            <a:endParaRPr/>
          </a:p>
          <a:p>
            <a:pPr lvl="0">
              <a:spcBef>
                <a:spcPts val="0"/>
              </a:spcBef>
              <a:buNone/>
            </a:pPr>
            <a:r>
              <a:rPr lang="en"/>
              <a:t>Don’t worry if the title and content of this talk is a little strange, all will become clear shortly.</a:t>
            </a:r>
          </a:p>
          <a:p>
            <a:pPr lvl="0">
              <a:spcBef>
                <a:spcPts val="0"/>
              </a:spcBef>
              <a:buNone/>
            </a:pPr>
            <a:r>
              <a:t/>
            </a:r>
            <a:endParaRPr/>
          </a:p>
          <a:p>
            <a:pPr lvl="0">
              <a:spcBef>
                <a:spcPts val="0"/>
              </a:spcBef>
              <a:buNone/>
            </a:pPr>
            <a:r>
              <a:rPr lang="en"/>
              <a:t>By the way, the presentation sections of this talk are pre-recorded (because I always forget something important whenever I’m presenting live!) but all the Q&amp;A sections are live and I’ll be able to answer any questions you have then.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Now, another brief intermission for any questions you might have. Afterwards, I’ll have another story to tell.</a:t>
            </a:r>
          </a:p>
          <a:p>
            <a:pPr lvl="0">
              <a:spcBef>
                <a:spcPts val="0"/>
              </a:spcBef>
              <a:buNone/>
            </a:pPr>
            <a:r>
              <a:t/>
            </a:r>
            <a:endParaRPr/>
          </a:p>
          <a:p>
            <a:pPr lvl="0">
              <a:spcBef>
                <a:spcPts val="0"/>
              </a:spcBef>
              <a:buNone/>
            </a:pPr>
            <a:r>
              <a:rPr lang="en"/>
              <a:t>&lt;Q&amp;A Session&gt;</a:t>
            </a:r>
          </a:p>
          <a:p>
            <a:pPr lvl="0">
              <a:spcBef>
                <a:spcPts val="0"/>
              </a:spcBef>
              <a:buNone/>
            </a:pPr>
            <a:r>
              <a:t/>
            </a:r>
            <a:endParaRPr/>
          </a:p>
          <a:p>
            <a:pPr lvl="0">
              <a:spcBef>
                <a:spcPts val="0"/>
              </a:spcBef>
              <a:buNone/>
            </a:pPr>
            <a:r>
              <a:rPr lang="en"/>
              <a:t>My next story is about a feature that was recently added to LiveCode and how it became a yak-shave of epic proportions.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3" name="Shape 13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Everybody loves emoji, right? It seems you can’t have a popular app these days without emoji on every screen. Unfortunately, LiveCode’s support for emoji was not great - you could enter them but they displayed as black-and-white outlines (rather like these slides!) rather than in full-colour, gradient-shaded glory.</a:t>
            </a:r>
          </a:p>
          <a:p>
            <a:pPr lvl="0">
              <a:spcBef>
                <a:spcPts val="0"/>
              </a:spcBef>
              <a:buNone/>
            </a:pPr>
            <a:r>
              <a:t/>
            </a:r>
            <a:endParaRPr/>
          </a:p>
          <a:p>
            <a:pPr lvl="0">
              <a:spcBef>
                <a:spcPts val="0"/>
              </a:spcBef>
              <a:buNone/>
            </a:pPr>
            <a:r>
              <a:rPr lang="en"/>
              <a:t>A request came in that this be fixed; that on iOS and macOS (at least), the operating system-supplied colour emoji font be used for drawing emoji in text fields.</a:t>
            </a:r>
          </a:p>
          <a:p>
            <a:pPr lvl="0">
              <a:spcBef>
                <a:spcPts val="0"/>
              </a:spcBef>
              <a:buNone/>
            </a:pPr>
            <a:r>
              <a:t/>
            </a:r>
            <a:endParaRPr/>
          </a:p>
          <a:p>
            <a:pPr lvl="0">
              <a:spcBef>
                <a:spcPts val="0"/>
              </a:spcBef>
              <a:buNone/>
            </a:pPr>
            <a:r>
              <a:rPr lang="en"/>
              <a:t>The LiveCode engine had a quite deeply-held assumption that text was always monochrome (or at least greyscale when sub-pixel anti-aliasing is being used). It was obvious from the start that there was a strong smell of yak to this project - lots of things would have to change to get this working. But many of them were things that had been hanging around the “todo” list for a while anyway.</a:t>
            </a:r>
          </a:p>
          <a:p>
            <a:pPr lvl="0">
              <a:spcBef>
                <a:spcPts val="0"/>
              </a:spcBef>
              <a:buNone/>
            </a:pPr>
            <a:r>
              <a:t/>
            </a:r>
            <a:endParaRPr/>
          </a:p>
          <a:p>
            <a:pPr lvl="0">
              <a:spcBef>
                <a:spcPts val="0"/>
              </a:spcBef>
              <a:buNone/>
            </a:pPr>
            <a:r>
              <a:rPr lang="en"/>
              <a:t>If we plan this carefully enough, we thought, we can keep a grip on it, right?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0" name="Shape 14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(In case you’re wondering, that’s an ox, not a yak… I might have to submit a request to the Unicode Consortium to have a codepoint assigned for a yak emoji).</a:t>
            </a:r>
          </a:p>
          <a:p>
            <a:pPr lvl="0">
              <a:spcBef>
                <a:spcPts val="0"/>
              </a:spcBef>
              <a:buNone/>
            </a:pPr>
            <a:r>
              <a:t/>
            </a:r>
            <a:endParaRPr/>
          </a:p>
          <a:p>
            <a:pPr lvl="0">
              <a:spcBef>
                <a:spcPts val="0"/>
              </a:spcBef>
              <a:buNone/>
            </a:pPr>
            <a:r>
              <a:rPr lang="en"/>
              <a:t>Anyway, we did our careful analysis and identified all the things that we’d have to change in order to get technicolour emoji onto your screens. From top to bottom:</a:t>
            </a:r>
          </a:p>
          <a:p>
            <a:pPr indent="-228600" lvl="0" marL="457200" rtl="0">
              <a:spcBef>
                <a:spcPts val="0"/>
              </a:spcBef>
            </a:pPr>
            <a:r>
              <a:rPr lang="en"/>
              <a:t>The library that we use for drawing graphics - Skia - only recently added support for rendering emoji in text. The version we used was a couple of years old and would need to be updated.</a:t>
            </a:r>
          </a:p>
          <a:p>
            <a:pPr indent="-228600" lvl="0" marL="457200" rtl="0">
              <a:spcBef>
                <a:spcPts val="0"/>
              </a:spcBef>
            </a:pPr>
            <a:r>
              <a:rPr lang="en"/>
              <a:t>Skia is fairly aggressive about C++ compiler support - the compilers that we were using on Windows and Linux were too old to support new Skia versions and we’d have to move to newer versions (and using different versions of Skia on different platforms would not be technically feasible).</a:t>
            </a:r>
          </a:p>
          <a:p>
            <a:pPr indent="-228600" lvl="0" marL="457200" rtl="0">
              <a:spcBef>
                <a:spcPts val="0"/>
              </a:spcBef>
            </a:pPr>
            <a:r>
              <a:rPr lang="en"/>
              <a:t>Skia does not maintain a stable API between versions; they primarily aim to support Chrome and will remove features if they aren’t being used by Chrome. Some things that we relied on (e.g. custom blend modes) disappeared entirely while others (e.g. gradients) remained but with totally changed APIs.</a:t>
            </a:r>
          </a:p>
          <a:p>
            <a:pPr indent="-228600" lvl="0" marL="457200" rtl="0">
              <a:spcBef>
                <a:spcPts val="0"/>
              </a:spcBef>
            </a:pPr>
            <a:r>
              <a:rPr lang="en"/>
              <a:t>Changing the compilers we use is not something suitable for a maintenance branch (i.e LiveCode 8.x). But our build system did not support using different toolchains for different branches, so it would need to be rejigged too.</a:t>
            </a:r>
          </a:p>
          <a:p>
            <a:pPr indent="-228600" lvl="0" marL="457200" rtl="0">
              <a:spcBef>
                <a:spcPts val="0"/>
              </a:spcBef>
            </a:pPr>
            <a:r>
              <a:rPr lang="en"/>
              <a:t>Once all of that was done, the platform-specific text rendering code would need to be updated to take advantage of the new features. Then we’d be done!</a:t>
            </a:r>
          </a:p>
          <a:p>
            <a:pPr lvl="0" rtl="0">
              <a:spcBef>
                <a:spcPts val="0"/>
              </a:spcBef>
              <a:buNone/>
            </a:pPr>
            <a:r>
              <a:t/>
            </a:r>
            <a:endParaRPr/>
          </a:p>
          <a:p>
            <a:pPr lvl="0">
              <a:spcBef>
                <a:spcPts val="0"/>
              </a:spcBef>
              <a:buNone/>
            </a:pPr>
            <a:r>
              <a:rPr lang="en"/>
              <a:t>So lots to do… but we’d accounted for all of it. What could go wrong?</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8" name="Shape 14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We were thorough - we actually had accounted for the cascade of changes that would be needed (modulo a few bugs). But it still took far longer than we’d anticipated. Why?</a:t>
            </a:r>
          </a:p>
          <a:p>
            <a:pPr lvl="0">
              <a:spcBef>
                <a:spcPts val="0"/>
              </a:spcBef>
              <a:buNone/>
            </a:pPr>
            <a:r>
              <a:t/>
            </a:r>
            <a:endParaRPr/>
          </a:p>
          <a:p>
            <a:pPr lvl="0">
              <a:spcBef>
                <a:spcPts val="0"/>
              </a:spcBef>
              <a:buNone/>
            </a:pPr>
            <a:r>
              <a:rPr lang="en"/>
              <a:t>Basically, everything was on the critical path (if you’ve not come across that term before, it means the list of tasks that other tasks in the project end up waiting for). Nothing could fall behind without affecting everything else.</a:t>
            </a:r>
          </a:p>
          <a:p>
            <a:pPr lvl="0">
              <a:spcBef>
                <a:spcPts val="0"/>
              </a:spcBef>
              <a:buNone/>
            </a:pPr>
            <a:r>
              <a:t/>
            </a:r>
            <a:endParaRPr/>
          </a:p>
          <a:p>
            <a:pPr lvl="0">
              <a:spcBef>
                <a:spcPts val="0"/>
              </a:spcBef>
              <a:buNone/>
            </a:pPr>
            <a:r>
              <a:rPr lang="en"/>
              <a:t>Because we were so far behind on Skia updates, there was more work that anticipated to update to a newer version of Skia. It also meant that there were more API changes than we’d initially estimated. Oh, and Skia has lots of platform-specific optimisations so even once it is working on one platform, more tweaking is needed for every other platform.</a:t>
            </a:r>
          </a:p>
          <a:p>
            <a:pPr lvl="0">
              <a:spcBef>
                <a:spcPts val="0"/>
              </a:spcBef>
              <a:buNone/>
            </a:pPr>
            <a:r>
              <a:t/>
            </a:r>
            <a:endParaRPr/>
          </a:p>
          <a:p>
            <a:pPr lvl="0">
              <a:spcBef>
                <a:spcPts val="0"/>
              </a:spcBef>
              <a:buNone/>
            </a:pPr>
            <a:r>
              <a:rPr lang="en"/>
              <a:t>But none of this could be tested, because the compilers needed to be set up to build everything. And, typically, new compiler versions have their own foibles that need a little bit of tweaking to avoid.</a:t>
            </a:r>
          </a:p>
          <a:p>
            <a:pPr lvl="0">
              <a:spcBef>
                <a:spcPts val="0"/>
              </a:spcBef>
              <a:buNone/>
            </a:pPr>
            <a:r>
              <a:t/>
            </a:r>
            <a:endParaRPr/>
          </a:p>
          <a:p>
            <a:pPr lvl="0">
              <a:spcBef>
                <a:spcPts val="0"/>
              </a:spcBef>
              <a:buNone/>
            </a:pPr>
            <a:r>
              <a:rPr lang="en"/>
              <a:t>But the compiler update was waiting on the build system changes, which had to wait for an opportune time because it would prevent many ordinary, unrelated development activities from taking place while it was offline.</a:t>
            </a:r>
          </a:p>
          <a:p>
            <a:pPr lvl="0">
              <a:spcBef>
                <a:spcPts val="0"/>
              </a:spcBef>
              <a:buNone/>
            </a:pPr>
            <a:r>
              <a:t/>
            </a:r>
            <a:endParaRPr/>
          </a:p>
          <a:p>
            <a:pPr lvl="0">
              <a:spcBef>
                <a:spcPts val="0"/>
              </a:spcBef>
              <a:buNone/>
            </a:pPr>
            <a:r>
              <a:rPr lang="en"/>
              <a:t>In the end, none of the tasks that needed to be done were ones that we hadn’t thought of. But we’d left no contingencies for when things got delayed.</a:t>
            </a:r>
          </a:p>
          <a:p>
            <a:pPr lvl="0">
              <a:spcBef>
                <a:spcPts val="0"/>
              </a:spcBef>
              <a:buNone/>
            </a:pPr>
            <a:r>
              <a:t/>
            </a:r>
            <a:endParaRPr/>
          </a:p>
          <a:p>
            <a:pPr lvl="0">
              <a:spcBef>
                <a:spcPts val="0"/>
              </a:spcBef>
              <a:buNone/>
            </a:pPr>
            <a:r>
              <a:rPr lang="en"/>
              <a:t>So the moral of the story here is that even when you have a plan for everything, leave a little room for maneuver, because something will always be delayed.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5" name="Shape 15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I’m going to have another small pause here as I’ve been droning on for quite a while. Hopefully we’ll have time for a couple of tales from the audience and, after that, I’ll impart some hard-earned wisdom on the subject of yak-maintenance.</a:t>
            </a:r>
          </a:p>
          <a:p>
            <a:pPr lvl="0">
              <a:spcBef>
                <a:spcPts val="0"/>
              </a:spcBef>
              <a:buNone/>
            </a:pPr>
            <a:r>
              <a:t/>
            </a:r>
            <a:endParaRPr/>
          </a:p>
          <a:p>
            <a:pPr lvl="0">
              <a:spcBef>
                <a:spcPts val="0"/>
              </a:spcBef>
              <a:buNone/>
            </a:pPr>
            <a:r>
              <a:rPr lang="en"/>
              <a:t>&lt;Q&amp;A session&gt;</a:t>
            </a:r>
          </a:p>
          <a:p>
            <a:pPr lvl="0">
              <a:spcBef>
                <a:spcPts val="0"/>
              </a:spcBef>
              <a:buNone/>
            </a:pPr>
            <a:r>
              <a:t/>
            </a:r>
            <a:endParaRPr/>
          </a:p>
          <a:p>
            <a:pPr lvl="0">
              <a:spcBef>
                <a:spcPts val="0"/>
              </a:spcBef>
              <a:buNone/>
            </a:pPr>
            <a:r>
              <a:rPr lang="en"/>
              <a:t>And now is the final part of this presentation (but it’s a brief one). How can we avoid shaving yaks?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9" name="Shape 159"/>
        <p:cNvGrpSpPr/>
        <p:nvPr/>
      </p:nvGrpSpPr>
      <p:grpSpPr>
        <a:xfrm>
          <a:off x="0" y="0"/>
          <a:ext cx="0" cy="0"/>
          <a:chOff x="0" y="0"/>
          <a:chExt cx="0" cy="0"/>
        </a:xfrm>
      </p:grpSpPr>
      <p:sp>
        <p:nvSpPr>
          <p:cNvPr id="160" name="Shape 1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1" name="Shape 1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The slide says it all, really. There is no sure-fire way of avoiding yak-shaving. Sorry.</a:t>
            </a:r>
          </a:p>
          <a:p>
            <a:pPr lvl="0">
              <a:spcBef>
                <a:spcPts val="0"/>
              </a:spcBef>
              <a:buNone/>
            </a:pPr>
            <a:r>
              <a:t/>
            </a:r>
            <a:endParaRPr/>
          </a:p>
          <a:p>
            <a:pPr lvl="0">
              <a:spcBef>
                <a:spcPts val="0"/>
              </a:spcBef>
              <a:buNone/>
            </a:pPr>
            <a:r>
              <a:rPr lang="en"/>
              <a:t>Okay, I’ll admit that that isn’t really helpful as far as advice goes, but it does have the benefit of being true. There will always be a time when taking some clippers to mountain-dwelling bovines just cannot be avoided.</a:t>
            </a:r>
          </a:p>
          <a:p>
            <a:pPr lvl="0">
              <a:spcBef>
                <a:spcPts val="0"/>
              </a:spcBef>
              <a:buNone/>
            </a:pPr>
            <a:r>
              <a:t/>
            </a:r>
            <a:endParaRPr/>
          </a:p>
          <a:p>
            <a:pPr lvl="0">
              <a:spcBef>
                <a:spcPts val="0"/>
              </a:spcBef>
              <a:buNone/>
            </a:pPr>
            <a:r>
              <a:rPr lang="en"/>
              <a:t>Instead, how about some advice that can actually be put to use?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5" name="Shape 165"/>
        <p:cNvGrpSpPr/>
        <p:nvPr/>
      </p:nvGrpSpPr>
      <p:grpSpPr>
        <a:xfrm>
          <a:off x="0" y="0"/>
          <a:ext cx="0" cy="0"/>
          <a:chOff x="0" y="0"/>
          <a:chExt cx="0" cy="0"/>
        </a:xfrm>
      </p:grpSpPr>
      <p:sp>
        <p:nvSpPr>
          <p:cNvPr id="166" name="Shape 1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7" name="Shape 1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Step one… resign yourself to a life of yak-shaving… I’m kidding!</a:t>
            </a:r>
          </a:p>
          <a:p>
            <a:pPr lvl="0">
              <a:spcBef>
                <a:spcPts val="0"/>
              </a:spcBef>
              <a:buNone/>
            </a:pPr>
            <a:r>
              <a:t/>
            </a:r>
            <a:endParaRPr/>
          </a:p>
          <a:p>
            <a:pPr lvl="0">
              <a:spcBef>
                <a:spcPts val="0"/>
              </a:spcBef>
              <a:buNone/>
            </a:pPr>
            <a:r>
              <a:rPr lang="en"/>
              <a:t>There are some things you can do to make life easier for yourself, that broadly fall into two categories: preparing for when yaks need to be saved and techniques for getting on with the shaving. And to be serious, this slide doesn’t even have any cute yak photos.</a:t>
            </a:r>
          </a:p>
          <a:p>
            <a:pPr lvl="0">
              <a:spcBef>
                <a:spcPts val="0"/>
              </a:spcBef>
              <a:buNone/>
            </a:pPr>
            <a:r>
              <a:t/>
            </a:r>
            <a:endParaRPr/>
          </a:p>
          <a:p>
            <a:pPr lvl="0">
              <a:spcBef>
                <a:spcPts val="0"/>
              </a:spcBef>
              <a:buNone/>
            </a:pPr>
            <a:r>
              <a:rPr lang="en"/>
              <a:t>Okay, so preparation. “Identify your technical debt” - what’s that? Often, we do things in a rush because we have deadlines but we know we could have done it better and that it is going to cause problems down the line… we’re saving time now but it’ll have to be repaid with interest later. In LiveCode’s case, this could be a build system that did not fully meet our needs.</a:t>
            </a:r>
          </a:p>
          <a:p>
            <a:pPr lvl="0">
              <a:spcBef>
                <a:spcPts val="0"/>
              </a:spcBef>
              <a:buNone/>
            </a:pPr>
            <a:r>
              <a:t/>
            </a:r>
            <a:endParaRPr/>
          </a:p>
          <a:p>
            <a:pPr lvl="0">
              <a:spcBef>
                <a:spcPts val="0"/>
              </a:spcBef>
              <a:buNone/>
            </a:pPr>
            <a:r>
              <a:rPr lang="en"/>
              <a:t>Next up is skill atrophy. Maybe you’ve forgotten how a bit of code you wrote works. Or maybe someone else wrote it and is no longer with the company. Either way, nobody understands it well enough to fix problems in it easily. The X11 code would be an example of this.</a:t>
            </a:r>
          </a:p>
          <a:p>
            <a:pPr lvl="0">
              <a:spcBef>
                <a:spcPts val="0"/>
              </a:spcBef>
              <a:buNone/>
            </a:pPr>
            <a:r>
              <a:t/>
            </a:r>
            <a:endParaRPr/>
          </a:p>
          <a:p>
            <a:pPr lvl="0">
              <a:spcBef>
                <a:spcPts val="0"/>
              </a:spcBef>
              <a:buNone/>
            </a:pPr>
            <a:r>
              <a:rPr lang="en"/>
              <a:t>Tackle hairy areas before they become a problem… hmm, I think this might be one for real yaks! But it applies here too, as a more generalised statement of the previous issues. At LiveCode, we knew that letting Skia get out of date would be a problem when we eventually had to update it but it never seemed urgent… until it was.</a:t>
            </a:r>
          </a:p>
          <a:p>
            <a:pPr lvl="0">
              <a:spcBef>
                <a:spcPts val="0"/>
              </a:spcBef>
              <a:buNone/>
            </a:pPr>
            <a:r>
              <a:t/>
            </a:r>
            <a:endParaRPr/>
          </a:p>
          <a:p>
            <a:pPr lvl="0">
              <a:spcBef>
                <a:spcPts val="0"/>
              </a:spcBef>
              <a:buNone/>
            </a:pPr>
            <a:r>
              <a:rPr lang="en"/>
              <a:t>Finally, always have a plan. Any time you take on a project, think about the previous preparation points - is this going to touch any of these areas? If so, adjust accordingly!</a:t>
            </a:r>
          </a:p>
          <a:p>
            <a:pPr lvl="0">
              <a:spcBef>
                <a:spcPts val="0"/>
              </a:spcBef>
              <a:buNone/>
            </a:pPr>
            <a:r>
              <a:t/>
            </a:r>
            <a:endParaRPr/>
          </a:p>
          <a:p>
            <a:pPr lvl="0">
              <a:spcBef>
                <a:spcPts val="0"/>
              </a:spcBef>
              <a:buNone/>
            </a:pPr>
            <a:r>
              <a:rPr lang="en"/>
              <a:t>Now onto the shaving techniques… these are a little more abstract as they really depend on the type of project but I’ll try to offer something useful anyway.</a:t>
            </a:r>
          </a:p>
          <a:p>
            <a:pPr lvl="0">
              <a:spcBef>
                <a:spcPts val="0"/>
              </a:spcBef>
              <a:buNone/>
            </a:pPr>
            <a:r>
              <a:t/>
            </a:r>
            <a:endParaRPr/>
          </a:p>
          <a:p>
            <a:pPr lvl="0">
              <a:spcBef>
                <a:spcPts val="0"/>
              </a:spcBef>
              <a:buNone/>
            </a:pPr>
            <a:r>
              <a:rPr lang="en"/>
              <a:t>Possibly the most important technique is to shave before you need to. If something is becoming a problem (as identified with the previous rules), fix it sooner rather than later. If you’re fixing something related, do it properly rather than papering over the cracks.</a:t>
            </a:r>
          </a:p>
          <a:p>
            <a:pPr lvl="0">
              <a:spcBef>
                <a:spcPts val="0"/>
              </a:spcBef>
              <a:buNone/>
            </a:pPr>
            <a:r>
              <a:t/>
            </a:r>
            <a:endParaRPr/>
          </a:p>
          <a:p>
            <a:pPr lvl="0">
              <a:spcBef>
                <a:spcPts val="0"/>
              </a:spcBef>
              <a:buNone/>
            </a:pPr>
            <a:r>
              <a:rPr lang="en"/>
              <a:t>When evaluating a project, be realistic with your estimates of work needed. It is far too easy to underestimate the work in order to please someone.</a:t>
            </a:r>
          </a:p>
          <a:p>
            <a:pPr lvl="0">
              <a:spcBef>
                <a:spcPts val="0"/>
              </a:spcBef>
              <a:buNone/>
            </a:pPr>
            <a:r>
              <a:t/>
            </a:r>
            <a:endParaRPr/>
          </a:p>
          <a:p>
            <a:pPr lvl="0">
              <a:spcBef>
                <a:spcPts val="0"/>
              </a:spcBef>
              <a:buNone/>
            </a:pPr>
            <a:r>
              <a:rPr lang="en"/>
              <a:t>You also need to leave time in your plans as a </a:t>
            </a:r>
            <a:r>
              <a:rPr lang="en"/>
              <a:t>contingency</a:t>
            </a:r>
            <a:r>
              <a:rPr lang="en"/>
              <a:t>. Something always overruns. Take that into account!</a:t>
            </a:r>
          </a:p>
          <a:p>
            <a:pPr lvl="0">
              <a:spcBef>
                <a:spcPts val="0"/>
              </a:spcBef>
              <a:buNone/>
            </a:pPr>
            <a:r>
              <a:t/>
            </a:r>
            <a:endParaRPr/>
          </a:p>
          <a:p>
            <a:pPr lvl="0">
              <a:spcBef>
                <a:spcPts val="0"/>
              </a:spcBef>
              <a:buNone/>
            </a:pPr>
            <a:r>
              <a:rPr lang="en"/>
              <a:t>And last, but not least, don’t panic. Sometimes a project goes off the rails. Step back. Sure, you’ve invested two weeks in it and you think there’s another two weeks needed to finish it. Take a deep breath: is it worth it? You can’t get those two weeks back; they’re gone, don’t worry about them. Is it really worth spending another two? It is perfectly okay to say “no, this isn’t worth it. I’m going to shelve this for now”. Don’t get bogged down in sunk costs you can’t fix.</a:t>
            </a:r>
          </a:p>
          <a:p>
            <a:pPr lvl="0">
              <a:spcBef>
                <a:spcPts val="0"/>
              </a:spcBef>
              <a:buNone/>
            </a:pPr>
            <a:r>
              <a:t/>
            </a:r>
            <a:endParaRPr/>
          </a:p>
          <a:p>
            <a:pPr lvl="0">
              <a:spcBef>
                <a:spcPts val="0"/>
              </a:spcBef>
              <a:buNone/>
            </a:pPr>
            <a:r>
              <a:rPr lang="en"/>
              <a:t>Anyway, these are all lessons I’ve learned the hard way. Even though I always break at least one of these rules, I still think they’re good advice. Hopefully they’re of some use to you too. If not, maybe we should give up on this software development rigmarole and take up yak farming in Tibet.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4" name="Shape 1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Thanks for listening. And now for one last Q&amp;A session.</a:t>
            </a:r>
          </a:p>
          <a:p>
            <a:pPr lvl="0">
              <a:spcBef>
                <a:spcPts val="0"/>
              </a:spcBef>
              <a:buNone/>
            </a:pPr>
            <a:r>
              <a:t/>
            </a:r>
            <a:endParaRPr/>
          </a:p>
          <a:p>
            <a:pPr lvl="0">
              <a:spcBef>
                <a:spcPts val="0"/>
              </a:spcBef>
              <a:buNone/>
            </a:pPr>
            <a:r>
              <a:rPr lang="en"/>
              <a:t>&lt;Q&amp;A session&gt;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7" name="Shape 67"/>
        <p:cNvGrpSpPr/>
        <p:nvPr/>
      </p:nvGrpSpPr>
      <p:grpSpPr>
        <a:xfrm>
          <a:off x="0" y="0"/>
          <a:ext cx="0" cy="0"/>
          <a:chOff x="0" y="0"/>
          <a:chExt cx="0" cy="0"/>
        </a:xfrm>
      </p:grpSpPr>
      <p:sp>
        <p:nvSpPr>
          <p:cNvPr id="68" name="Shape 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9" name="Shape 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To start off with, I’d like to introduce you to the domestic yak, </a:t>
            </a:r>
            <a:r>
              <a:rPr i="1" lang="en"/>
              <a:t>bos grunniens</a:t>
            </a:r>
            <a:r>
              <a:rPr lang="en"/>
              <a:t>, “the grunting cow”. This fine animal is native to Tibet and they are prized as beasts of burden, for their meat and for their milk. Unlike other cows, they don’t “moo” but grunt, hence the scientific name.</a:t>
            </a:r>
          </a:p>
          <a:p>
            <a:pPr lvl="0">
              <a:spcBef>
                <a:spcPts val="0"/>
              </a:spcBef>
              <a:buNone/>
            </a:pPr>
            <a:r>
              <a:t/>
            </a:r>
            <a:endParaRPr/>
          </a:p>
          <a:p>
            <a:pPr lvl="0">
              <a:spcBef>
                <a:spcPts val="0"/>
              </a:spcBef>
              <a:buNone/>
            </a:pPr>
            <a:r>
              <a:rPr lang="en"/>
              <a:t>Another important fact about yaks: they’re not very good at computer programming. But that’s not why I’m talking about them either. Instead, what I’m going to talk about is how to groom them.</a:t>
            </a:r>
          </a:p>
          <a:p>
            <a:pPr lvl="0">
              <a:spcBef>
                <a:spcPts val="0"/>
              </a:spcBef>
              <a:buNone/>
            </a:pPr>
            <a:r>
              <a:t/>
            </a:r>
            <a:endParaRPr/>
          </a:p>
          <a:p>
            <a:pPr lvl="0">
              <a:spcBef>
                <a:spcPts val="0"/>
              </a:spcBef>
              <a:buNone/>
            </a:pPr>
            <a:r>
              <a:rPr lang="en"/>
              <a:t>&lt;pause&gt;</a:t>
            </a:r>
          </a:p>
          <a:p>
            <a:pPr lvl="0">
              <a:spcBef>
                <a:spcPts val="0"/>
              </a:spcBef>
              <a:buNone/>
            </a:pPr>
            <a:r>
              <a:t/>
            </a:r>
            <a:endParaRPr/>
          </a:p>
          <a:p>
            <a:pPr lvl="0">
              <a:spcBef>
                <a:spcPts val="0"/>
              </a:spcBef>
              <a:buNone/>
            </a:pPr>
            <a:r>
              <a:rPr lang="en"/>
              <a:t>Wait, before you leave, this *is* actually relevant to LiveCode! But also more generally to software development and all other types of projects. In fact, you’ve probably shaved a yak yourself at one time or another (but they’re surprisingly wiley creatures and you may not have realised it at that time). So now I’m going to talk about how to tell when you’re shaving a yak.</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5" name="Shape 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 Okay, okay, I may have gone a little overboard with the metaphors here and you just want to know what on Earth I’m actually talking about. But please bear with me a little longer and think about the humble yak.</a:t>
            </a:r>
          </a:p>
          <a:p>
            <a:pPr lvl="0">
              <a:spcBef>
                <a:spcPts val="0"/>
              </a:spcBef>
              <a:buNone/>
            </a:pPr>
            <a:r>
              <a:t/>
            </a:r>
            <a:endParaRPr/>
          </a:p>
          <a:p>
            <a:pPr lvl="0">
              <a:spcBef>
                <a:spcPts val="0"/>
              </a:spcBef>
              <a:buNone/>
            </a:pPr>
            <a:r>
              <a:rPr lang="en"/>
              <a:t>You have a task: take a yak and shave it. Sounds easy. Right?</a:t>
            </a:r>
          </a:p>
          <a:p>
            <a:pPr lvl="0">
              <a:spcBef>
                <a:spcPts val="0"/>
              </a:spcBef>
              <a:buNone/>
            </a:pPr>
            <a:r>
              <a:t/>
            </a:r>
            <a:endParaRPr/>
          </a:p>
          <a:p>
            <a:pPr lvl="0">
              <a:spcBef>
                <a:spcPts val="0"/>
              </a:spcBef>
              <a:buNone/>
            </a:pPr>
            <a:r>
              <a:rPr lang="en"/>
              <a:t>But take a look at at the yak pictured here. It’s not exactly balding, is it? But you have a job to do so you need to get started. So you pick up the shears and have at it. Let’s go!</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If you’re anything like me, you’ll happily dive in with the shears (because it’s a new project, so you’re enthusiastic, raring to go, champing at the bit and all those other pro-active, go-getter terms). Giving it one hundred and ten percent!</a:t>
            </a:r>
          </a:p>
          <a:p>
            <a:pPr lvl="0">
              <a:spcBef>
                <a:spcPts val="0"/>
              </a:spcBef>
              <a:buNone/>
            </a:pPr>
            <a:r>
              <a:t/>
            </a:r>
            <a:endParaRPr/>
          </a:p>
          <a:p>
            <a:pPr lvl="0">
              <a:spcBef>
                <a:spcPts val="0"/>
              </a:spcBef>
              <a:buNone/>
            </a:pPr>
            <a:r>
              <a:rPr lang="en"/>
              <a:t>So you cut off a lock of hair. That was easy. This is going well!</a:t>
            </a:r>
          </a:p>
          <a:p>
            <a:pPr lvl="0">
              <a:spcBef>
                <a:spcPts val="0"/>
              </a:spcBef>
              <a:buNone/>
            </a:pPr>
            <a:r>
              <a:t/>
            </a:r>
            <a:endParaRPr/>
          </a:p>
          <a:p>
            <a:pPr lvl="0">
              <a:spcBef>
                <a:spcPts val="0"/>
              </a:spcBef>
              <a:buNone/>
            </a:pPr>
            <a:r>
              <a:rPr lang="en"/>
              <a:t>But what’s that? There’s another lock there. No matter, I’ll shave that one too. Oh, there’s another one. And another. Hmm, I’m committed now, I can’t stop. But the hair just keeps on coming. Hair, hair, everywhere…</a:t>
            </a:r>
          </a:p>
          <a:p>
            <a:pPr lvl="0">
              <a:spcBef>
                <a:spcPts val="0"/>
              </a:spcBef>
              <a:buNone/>
            </a:pPr>
            <a:r>
              <a:t/>
            </a:r>
            <a:endParaRPr/>
          </a:p>
          <a:p>
            <a:pPr lvl="0">
              <a:spcBef>
                <a:spcPts val="0"/>
              </a:spcBef>
              <a:buNone/>
            </a:pPr>
            <a:r>
              <a:rPr lang="en"/>
              <a:t>This is how you shave a yak: with great difficulty, much sweating and (in my case, at least), copious swearing.</a:t>
            </a:r>
          </a:p>
          <a:p>
            <a:pPr lvl="0">
              <a:spcBef>
                <a:spcPts val="0"/>
              </a:spcBef>
              <a:buNone/>
            </a:pPr>
            <a:r>
              <a:t/>
            </a:r>
            <a:endParaRPr/>
          </a:p>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1" name="Shape 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I’m really hoping that this might be sounding a little bit familiar to you (if not, I’ve probably made a great, big fool of myself, but that’s just par for the course!).</a:t>
            </a:r>
          </a:p>
          <a:p>
            <a:pPr lvl="0">
              <a:spcBef>
                <a:spcPts val="0"/>
              </a:spcBef>
              <a:buNone/>
            </a:pPr>
            <a:r>
              <a:t/>
            </a:r>
            <a:endParaRPr/>
          </a:p>
          <a:p>
            <a:pPr lvl="0">
              <a:spcBef>
                <a:spcPts val="0"/>
              </a:spcBef>
              <a:buNone/>
            </a:pPr>
            <a:r>
              <a:rPr lang="en"/>
              <a:t>Anyway, to connect my rambling back to software development: someone comes along with a request for you. Maybe a bugfix, maybe a feature. Whatever it is, it sounds simple enough and you make promises in that regard. (Hey, why not? It’s only a small thing and I’ll make everyone happy).</a:t>
            </a:r>
          </a:p>
          <a:p>
            <a:pPr lvl="0">
              <a:spcBef>
                <a:spcPts val="0"/>
              </a:spcBef>
              <a:buNone/>
            </a:pPr>
            <a:r>
              <a:t/>
            </a:r>
            <a:endParaRPr/>
          </a:p>
          <a:p>
            <a:pPr lvl="0">
              <a:spcBef>
                <a:spcPts val="0"/>
              </a:spcBef>
              <a:buNone/>
            </a:pPr>
            <a:r>
              <a:rPr lang="en"/>
              <a:t>Then you start. It’s going great! You have a plan and there are one or two wee wrinkles, but nothing is getting in your way. You’re unstoppable! Then it happens… you find another lock of hair.</a:t>
            </a:r>
          </a:p>
          <a:p>
            <a:pPr lvl="0">
              <a:spcBef>
                <a:spcPts val="0"/>
              </a:spcBef>
              <a:buNone/>
            </a:pPr>
            <a:r>
              <a:t/>
            </a:r>
            <a:endParaRPr/>
          </a:p>
          <a:p>
            <a:pPr lvl="0">
              <a:spcBef>
                <a:spcPts val="0"/>
              </a:spcBef>
              <a:buNone/>
            </a:pPr>
            <a:r>
              <a:rPr lang="en"/>
              <a:t>Maybe it’s a library that you depend on that needs updating. Or that the small change means that some other component needs to be changed to take the differences into account. It could even be that what you want to do turns out to be plain possible without major changes.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We’ve reached the end of the first part of this presentation and most of the yak metaphors are behind us (really!). So we’ll take this opportunity to pause for any questions you might have so far. Or even for the sharing of any yak trivia that you’d like to get off your chest (or is that just me?).</a:t>
            </a:r>
          </a:p>
          <a:p>
            <a:pPr lvl="0">
              <a:spcBef>
                <a:spcPts val="0"/>
              </a:spcBef>
              <a:buNone/>
            </a:pPr>
            <a:r>
              <a:t/>
            </a:r>
            <a:endParaRPr/>
          </a:p>
          <a:p>
            <a:pPr lvl="0">
              <a:spcBef>
                <a:spcPts val="0"/>
              </a:spcBef>
              <a:buNone/>
            </a:pPr>
            <a:r>
              <a:rPr lang="en"/>
              <a:t>&lt;Q&amp;A session&gt;</a:t>
            </a:r>
          </a:p>
          <a:p>
            <a:pPr lvl="0">
              <a:spcBef>
                <a:spcPts val="0"/>
              </a:spcBef>
              <a:buNone/>
            </a:pPr>
            <a:r>
              <a:t/>
            </a:r>
            <a:endParaRPr/>
          </a:p>
          <a:p>
            <a:pPr lvl="0">
              <a:spcBef>
                <a:spcPts val="0"/>
              </a:spcBef>
              <a:buNone/>
            </a:pPr>
            <a:r>
              <a:rPr lang="en"/>
              <a:t>Time to get back to the yaks… or at least some tales about them. I’m going to be a little self-indulgent and share a couple of war stories of times that I’ve attempted to shave a yak and what went wrong in doing so. (Because, after all, telling tales is much easier than actually preparing a proper presentation!). If you have any stories of your own that you’d like to tell, there will be an opportunity at the end of the presentation.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First up is a story from the dim and distant(!) days of preparing LiveCode 7 and the major changes that were required in order to add full Unicode support. Now, Unicode is more than just being able to display text in all the many writing systems of the world; you need to be able to enter it too.</a:t>
            </a:r>
          </a:p>
          <a:p>
            <a:pPr lvl="0">
              <a:spcBef>
                <a:spcPts val="0"/>
              </a:spcBef>
              <a:buNone/>
            </a:pPr>
            <a:r>
              <a:t/>
            </a:r>
            <a:endParaRPr/>
          </a:p>
          <a:p>
            <a:pPr lvl="0">
              <a:spcBef>
                <a:spcPts val="0"/>
              </a:spcBef>
              <a:buNone/>
            </a:pPr>
            <a:r>
              <a:rPr lang="en"/>
              <a:t>We received a bug report about the inability to enter Japanese text on Linux. In case you’ve never had cause to enter Japanese (or similar languages) on a computer, you use something called an “Input Method Editor” or “IME”. The way this often works is that you type something using a transliteration into the Roman alphabet and a little window pops up to show you what the corresponding Japanese text should be.</a:t>
            </a:r>
          </a:p>
          <a:p>
            <a:pPr lvl="0">
              <a:spcBef>
                <a:spcPts val="0"/>
              </a:spcBef>
              <a:buNone/>
            </a:pPr>
            <a:r>
              <a:t/>
            </a:r>
            <a:endParaRPr/>
          </a:p>
          <a:p>
            <a:pPr lvl="0">
              <a:spcBef>
                <a:spcPts val="0"/>
              </a:spcBef>
              <a:buNone/>
            </a:pPr>
            <a:r>
              <a:rPr lang="en"/>
              <a:t>Now, the program that shows this little window needs to know lots of things about the field that text is being entered into: the cursor position on the screen, the text surrounding the insertion point and other such internal details. LiveCode simply didn’t have the facilities to provide that to the program, at least on Linux.</a:t>
            </a:r>
          </a:p>
          <a:p>
            <a:pPr lvl="0">
              <a:spcBef>
                <a:spcPts val="0"/>
              </a:spcBef>
              <a:buNone/>
            </a:pPr>
            <a:r>
              <a:t/>
            </a:r>
            <a:endParaRPr/>
          </a:p>
          <a:p>
            <a:pPr lvl="0">
              <a:spcBef>
                <a:spcPts val="0"/>
              </a:spcBef>
              <a:buNone/>
            </a:pPr>
            <a:r>
              <a:rPr lang="en"/>
              <a:t>The windowing system on Linux is called X11 (though others are becoming more popular these days). Programming X11 is, to put it mildly, horrible. There is an X11 API for IMEs but very few programs use it (because of the aforementioned horribleness!). Instead, they tend to use the method promoted by the major UI toolkits in use on Linux. These two toolkits are Qt and GTK. Of the two, Qt would be extremely difficult to retrofit into LiveCode so that leaves GTK. GTK is still not right - it’s too high-level but it does provide a lower-level toolkit called GDK that does just what is needed.</a:t>
            </a:r>
          </a:p>
          <a:p>
            <a:pPr lvl="0">
              <a:spcBef>
                <a:spcPts val="0"/>
              </a:spcBef>
              <a:buNone/>
            </a:pPr>
            <a:r>
              <a:t/>
            </a:r>
            <a:endParaRPr/>
          </a:p>
          <a:p>
            <a:pPr lvl="0">
              <a:spcBef>
                <a:spcPts val="0"/>
              </a:spcBef>
              <a:buNone/>
            </a:pPr>
            <a:r>
              <a:rPr lang="en"/>
              <a:t>(By the way, all the Japanese text on these slides is from Google translate so my apologies if it is extremely bad!)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Now,  as a toolkit that started on X11, GDK closely mirrors the X11 API. Almost everything in X11 has a direct equivalent in GDK but GDK also provides some nicer APIs that hide some of the worst parts of X11. So converting from X11 to GDK should be easy right? (Can you see where this is going…?)</a:t>
            </a:r>
          </a:p>
          <a:p>
            <a:pPr lvl="0">
              <a:spcBef>
                <a:spcPts val="0"/>
              </a:spcBef>
              <a:buNone/>
            </a:pPr>
            <a:r>
              <a:t/>
            </a:r>
            <a:endParaRPr/>
          </a:p>
          <a:p>
            <a:pPr lvl="0">
              <a:spcBef>
                <a:spcPts val="0"/>
              </a:spcBef>
              <a:buNone/>
            </a:pPr>
            <a:r>
              <a:rPr lang="en"/>
              <a:t>So there I was, two months into my tenure at LiveCode, full of enthusiasm and here was this bug that would make the Unicode experience on Linux so much better, wouldn’t take all that much time and, not only that, it’d fix many of the strange Linux windowing bugs that LiveCode had accumulated throughout the years. What a perfect bug to tackle!</a:t>
            </a:r>
          </a:p>
          <a:p>
            <a:pPr lvl="0">
              <a:spcBef>
                <a:spcPts val="0"/>
              </a:spcBef>
              <a:buNone/>
            </a:pPr>
            <a:r>
              <a:t/>
            </a:r>
            <a:endParaRPr/>
          </a:p>
          <a:p>
            <a:pPr lvl="0">
              <a:spcBef>
                <a:spcPts val="0"/>
              </a:spcBef>
              <a:buNone/>
            </a:pPr>
            <a:r>
              <a:rPr lang="en"/>
              <a:t>After some discussion, we decided that I should go ahead with this. Shouldn’t take more than a couple of weeks.</a:t>
            </a:r>
          </a:p>
          <a:p>
            <a:pPr lvl="0">
              <a:spcBef>
                <a:spcPts val="0"/>
              </a:spcBef>
              <a:buNone/>
            </a:pPr>
            <a:r>
              <a:t/>
            </a:r>
            <a:endParaRPr/>
          </a:p>
          <a:p>
            <a:pPr lvl="0">
              <a:spcBef>
                <a:spcPts val="0"/>
              </a:spcBef>
              <a:buNone/>
            </a:pPr>
            <a:r>
              <a:rPr lang="en"/>
              <a:t>In the end, I spent at least two months on this.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0" name="Shape 1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So what went wrong?</a:t>
            </a:r>
          </a:p>
          <a:p>
            <a:pPr lvl="0">
              <a:spcBef>
                <a:spcPts val="0"/>
              </a:spcBef>
              <a:buNone/>
            </a:pPr>
            <a:r>
              <a:t/>
            </a:r>
            <a:endParaRPr/>
          </a:p>
          <a:p>
            <a:pPr lvl="0">
              <a:spcBef>
                <a:spcPts val="0"/>
              </a:spcBef>
              <a:buNone/>
            </a:pPr>
            <a:r>
              <a:rPr lang="en"/>
              <a:t>Like I said earlier, the GDK API is very similar to the X11 one and many functions have direct equivalents. Unfortunately, some do not. And it is those ones that caused the trouble. The Linux SDK code is some of the oldest code in the LiveCode engine, some of it barely changed from the first version of MetaCard. I think it’s fair to say that nobody in the company was all that familiar with all the ins-and-outs of the X11 code, not even our resident genius, Mark.</a:t>
            </a:r>
          </a:p>
          <a:p>
            <a:pPr lvl="0">
              <a:spcBef>
                <a:spcPts val="0"/>
              </a:spcBef>
              <a:buNone/>
            </a:pPr>
            <a:r>
              <a:t/>
            </a:r>
            <a:endParaRPr/>
          </a:p>
          <a:p>
            <a:pPr lvl="0">
              <a:spcBef>
                <a:spcPts val="0"/>
              </a:spcBef>
              <a:buNone/>
            </a:pPr>
            <a:r>
              <a:rPr lang="en"/>
              <a:t>So what made this a yak-shave? You change how windows are drawn… and then it turns out that the clipboard code needs to be refactored too. And then the way that the engine links to libraries on Linux, as GTK now needs to be loaded much earlier than previously. And what about all the support code for ancient versions of X11 that has now been bypassed - is that safe to remove or does still do important but obscure things?</a:t>
            </a:r>
          </a:p>
          <a:p>
            <a:pPr lvl="0">
              <a:spcBef>
                <a:spcPts val="0"/>
              </a:spcBef>
              <a:buNone/>
            </a:pPr>
            <a:r>
              <a:t/>
            </a:r>
            <a:endParaRPr/>
          </a:p>
          <a:p>
            <a:pPr lvl="0">
              <a:spcBef>
                <a:spcPts val="0"/>
              </a:spcBef>
              <a:buNone/>
            </a:pPr>
            <a:r>
              <a:rPr lang="en"/>
              <a:t>In this particular case, what went wrong was excessive optimism and insufficient understanding of the consequences of the changes. Enthusiasm got the better of wisdom. We’ve all been there (I hope - or is it just me?).</a:t>
            </a:r>
          </a:p>
          <a:p>
            <a:pPr lvl="0">
              <a:spcBef>
                <a:spcPts val="0"/>
              </a:spcBef>
              <a:buNone/>
            </a:pPr>
            <a:r>
              <a:t/>
            </a:r>
            <a:endParaRPr/>
          </a:p>
          <a:p>
            <a:pPr lvl="0">
              <a:spcBef>
                <a:spcPts val="0"/>
              </a:spcBef>
              <a:buNone/>
            </a:pPr>
            <a:r>
              <a:rPr lang="en"/>
              <a:t>The lesson here is that you need to plan your changes otherwise you have no idea of their true scope. Things can spiral out of control all too easily. After this particular incident, Kevin has been known to ask about new projects: “this isn’t another GDK, is it?” - always a question worth asking yourself!</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3" name="Shape 13"/>
        <p:cNvGrpSpPr/>
        <p:nvPr/>
      </p:nvGrpSpPr>
      <p:grpSpPr>
        <a:xfrm>
          <a:off x="0" y="0"/>
          <a:ext cx="0" cy="0"/>
          <a:chOff x="0" y="0"/>
          <a:chExt cx="0" cy="0"/>
        </a:xfrm>
      </p:grpSpPr>
      <p:sp>
        <p:nvSpPr>
          <p:cNvPr id="14" name="Shape 14"/>
          <p:cNvSpPr/>
          <p:nvPr/>
        </p:nvSpPr>
        <p:spPr>
          <a:xfrm>
            <a:off x="25" y="-50"/>
            <a:ext cx="9144000" cy="5143500"/>
          </a:xfrm>
          <a:prstGeom prst="rect">
            <a:avLst/>
          </a:prstGeom>
          <a:solidFill>
            <a:srgbClr val="43434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 name="Shape 15"/>
          <p:cNvSpPr/>
          <p:nvPr/>
        </p:nvSpPr>
        <p:spPr>
          <a:xfrm>
            <a:off x="0" y="3622775"/>
            <a:ext cx="9144000" cy="908475"/>
          </a:xfrm>
          <a:prstGeom prst="flowChartProcess">
            <a:avLst/>
          </a:prstGeom>
          <a:solidFill>
            <a:srgbClr val="000000">
              <a:alpha val="48460"/>
            </a:srgbClr>
          </a:solidFill>
          <a:ln>
            <a:noFill/>
          </a:ln>
        </p:spPr>
        <p:txBody>
          <a:bodyPr anchorCtr="0" anchor="ctr" bIns="91425" lIns="91425" rIns="91425" tIns="91425">
            <a:noAutofit/>
          </a:bodyPr>
          <a:lstStyle/>
          <a:p>
            <a:pPr lvl="0">
              <a:spcBef>
                <a:spcPts val="0"/>
              </a:spcBef>
              <a:buNone/>
            </a:pPr>
            <a:r>
              <a:t/>
            </a:r>
            <a:endParaRPr/>
          </a:p>
        </p:txBody>
      </p:sp>
      <p:sp>
        <p:nvSpPr>
          <p:cNvPr id="16" name="Shape 1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
        <p:nvSpPr>
          <p:cNvPr id="17" name="Shape 17"/>
          <p:cNvSpPr txBox="1"/>
          <p:nvPr>
            <p:ph idx="1" type="subTitle"/>
          </p:nvPr>
        </p:nvSpPr>
        <p:spPr>
          <a:xfrm>
            <a:off x="5441850" y="3622775"/>
            <a:ext cx="5858400" cy="554400"/>
          </a:xfrm>
          <a:prstGeom prst="rect">
            <a:avLst/>
          </a:prstGeom>
        </p:spPr>
        <p:txBody>
          <a:bodyPr anchorCtr="0" anchor="t" bIns="91425" lIns="91425" rIns="91425" tIns="91425"/>
          <a:lstStyle>
            <a:lvl1pPr lvl="0">
              <a:lnSpc>
                <a:spcPct val="100000"/>
              </a:lnSpc>
              <a:spcBef>
                <a:spcPts val="0"/>
              </a:spcBef>
              <a:spcAft>
                <a:spcPts val="0"/>
              </a:spcAft>
              <a:buClr>
                <a:srgbClr val="FFFFFF"/>
              </a:buClr>
              <a:buSzPct val="100000"/>
              <a:buNone/>
              <a:defRPr b="1" sz="2800">
                <a:solidFill>
                  <a:srgbClr val="FFFFFF"/>
                </a:solidFill>
              </a:defRPr>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8" name="Shape 18"/>
          <p:cNvSpPr txBox="1"/>
          <p:nvPr>
            <p:ph idx="2" type="subTitle"/>
          </p:nvPr>
        </p:nvSpPr>
        <p:spPr>
          <a:xfrm>
            <a:off x="5441850" y="4016100"/>
            <a:ext cx="6343200" cy="3195600"/>
          </a:xfrm>
          <a:prstGeom prst="rect">
            <a:avLst/>
          </a:prstGeom>
        </p:spPr>
        <p:txBody>
          <a:bodyPr anchorCtr="0" anchor="t" bIns="91425" lIns="91425" rIns="91425" tIns="91425"/>
          <a:lstStyle>
            <a:lvl1pPr lvl="0">
              <a:spcBef>
                <a:spcPts val="0"/>
              </a:spcBef>
              <a:buNone/>
              <a:defRPr>
                <a:solidFill>
                  <a:srgbClr val="FFFFFF"/>
                </a:solidFill>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p:txBody>
      </p:sp>
      <p:sp>
        <p:nvSpPr>
          <p:cNvPr id="19" name="Shape 19"/>
          <p:cNvSpPr txBox="1"/>
          <p:nvPr>
            <p:ph type="title"/>
          </p:nvPr>
        </p:nvSpPr>
        <p:spPr>
          <a:xfrm>
            <a:off x="899975" y="1230975"/>
            <a:ext cx="7199700" cy="1869900"/>
          </a:xfrm>
          <a:prstGeom prst="rect">
            <a:avLst/>
          </a:prstGeom>
        </p:spPr>
        <p:txBody>
          <a:bodyPr anchorCtr="0" anchor="ctr" bIns="91425" lIns="91425" rIns="91425" tIns="91425"/>
          <a:lstStyle>
            <a:lvl1pPr lvl="0" algn="ctr">
              <a:spcBef>
                <a:spcPts val="0"/>
              </a:spcBef>
              <a:buNone/>
              <a:defRPr b="1" sz="4800">
                <a:solidFill>
                  <a:srgbClr val="FFFFFF"/>
                </a:solidFill>
              </a:defRPr>
            </a:lvl1pPr>
            <a:lvl2pPr lvl="1" algn="ctr">
              <a:spcBef>
                <a:spcPts val="0"/>
              </a:spcBef>
              <a:buNone/>
              <a:defRPr b="1" sz="6000">
                <a:solidFill>
                  <a:srgbClr val="FFFFFF"/>
                </a:solidFill>
              </a:defRPr>
            </a:lvl2pPr>
            <a:lvl3pPr lvl="2" algn="ctr">
              <a:spcBef>
                <a:spcPts val="0"/>
              </a:spcBef>
              <a:buNone/>
              <a:defRPr b="1" sz="6000">
                <a:solidFill>
                  <a:srgbClr val="FFFFFF"/>
                </a:solidFill>
              </a:defRPr>
            </a:lvl3pPr>
            <a:lvl4pPr lvl="3" algn="ctr">
              <a:spcBef>
                <a:spcPts val="0"/>
              </a:spcBef>
              <a:buNone/>
              <a:defRPr b="1" sz="6000">
                <a:solidFill>
                  <a:srgbClr val="FFFFFF"/>
                </a:solidFill>
              </a:defRPr>
            </a:lvl4pPr>
            <a:lvl5pPr lvl="4" algn="ctr">
              <a:spcBef>
                <a:spcPts val="0"/>
              </a:spcBef>
              <a:buNone/>
              <a:defRPr b="1" sz="6000">
                <a:solidFill>
                  <a:srgbClr val="FFFFFF"/>
                </a:solidFill>
              </a:defRPr>
            </a:lvl5pPr>
            <a:lvl6pPr lvl="5" algn="ctr">
              <a:spcBef>
                <a:spcPts val="0"/>
              </a:spcBef>
              <a:buNone/>
              <a:defRPr b="1" sz="6000">
                <a:solidFill>
                  <a:srgbClr val="FFFFFF"/>
                </a:solidFill>
              </a:defRPr>
            </a:lvl6pPr>
            <a:lvl7pPr lvl="6" algn="ctr">
              <a:spcBef>
                <a:spcPts val="0"/>
              </a:spcBef>
              <a:buNone/>
              <a:defRPr b="1" sz="6000">
                <a:solidFill>
                  <a:srgbClr val="FFFFFF"/>
                </a:solidFill>
              </a:defRPr>
            </a:lvl7pPr>
            <a:lvl8pPr lvl="7" algn="ctr">
              <a:spcBef>
                <a:spcPts val="0"/>
              </a:spcBef>
              <a:buNone/>
              <a:defRPr b="1" sz="6000">
                <a:solidFill>
                  <a:srgbClr val="FFFFFF"/>
                </a:solidFill>
              </a:defRPr>
            </a:lvl8pPr>
            <a:lvl9pPr lvl="8" algn="ctr">
              <a:spcBef>
                <a:spcPts val="0"/>
              </a:spcBef>
              <a:buNone/>
              <a:defRPr b="1" sz="6000">
                <a:solidFill>
                  <a:srgbClr val="FFFFFF"/>
                </a:solidFill>
              </a:defRPr>
            </a:lvl9pPr>
          </a:lstStyle>
          <a:p/>
        </p:txBody>
      </p:sp>
      <p:pic>
        <p:nvPicPr>
          <p:cNvPr descr="streamingcircle.png" id="20" name="Shape 20"/>
          <p:cNvPicPr preferRelativeResize="0"/>
          <p:nvPr/>
        </p:nvPicPr>
        <p:blipFill>
          <a:blip r:embed="rId2">
            <a:alphaModFix/>
          </a:blip>
          <a:stretch>
            <a:fillRect/>
          </a:stretch>
        </p:blipFill>
        <p:spPr>
          <a:xfrm>
            <a:off x="3906924" y="3100875"/>
            <a:ext cx="1685975" cy="1598199"/>
          </a:xfrm>
          <a:prstGeom prst="rect">
            <a:avLst/>
          </a:prstGeom>
          <a:noFill/>
          <a:ln>
            <a:noFill/>
          </a:ln>
        </p:spPr>
      </p:pic>
      <p:pic>
        <p:nvPicPr>
          <p:cNvPr descr="livecode-global-site-logo-300x252.png" id="21" name="Shape 21"/>
          <p:cNvPicPr preferRelativeResize="0"/>
          <p:nvPr/>
        </p:nvPicPr>
        <p:blipFill>
          <a:blip r:embed="rId3">
            <a:alphaModFix/>
          </a:blip>
          <a:stretch>
            <a:fillRect/>
          </a:stretch>
        </p:blipFill>
        <p:spPr>
          <a:xfrm>
            <a:off x="3977912" y="430349"/>
            <a:ext cx="1043825" cy="87682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3" name="Shape 53"/>
        <p:cNvGrpSpPr/>
        <p:nvPr/>
      </p:nvGrpSpPr>
      <p:grpSpPr>
        <a:xfrm>
          <a:off x="0" y="0"/>
          <a:ext cx="0" cy="0"/>
          <a:chOff x="0" y="0"/>
          <a:chExt cx="0" cy="0"/>
        </a:xfrm>
      </p:grpSpPr>
      <p:sp>
        <p:nvSpPr>
          <p:cNvPr id="54" name="Shape 54"/>
          <p:cNvSpPr txBox="1"/>
          <p:nvPr>
            <p:ph type="title"/>
          </p:nvPr>
        </p:nvSpPr>
        <p:spPr>
          <a:xfrm>
            <a:off x="1460325" y="1106125"/>
            <a:ext cx="73719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55" name="Shape 55"/>
          <p:cNvSpPr txBox="1"/>
          <p:nvPr>
            <p:ph idx="1" type="body"/>
          </p:nvPr>
        </p:nvSpPr>
        <p:spPr>
          <a:xfrm>
            <a:off x="1460325" y="3152225"/>
            <a:ext cx="73719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6" name="Shape 5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7" name="Shape 57"/>
        <p:cNvGrpSpPr/>
        <p:nvPr/>
      </p:nvGrpSpPr>
      <p:grpSpPr>
        <a:xfrm>
          <a:off x="0" y="0"/>
          <a:ext cx="0" cy="0"/>
          <a:chOff x="0" y="0"/>
          <a:chExt cx="0" cy="0"/>
        </a:xfrm>
      </p:grpSpPr>
      <p:sp>
        <p:nvSpPr>
          <p:cNvPr id="58" name="Shape 5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2" name="Shape 22"/>
        <p:cNvGrpSpPr/>
        <p:nvPr/>
      </p:nvGrpSpPr>
      <p:grpSpPr>
        <a:xfrm>
          <a:off x="0" y="0"/>
          <a:ext cx="0" cy="0"/>
          <a:chOff x="0" y="0"/>
          <a:chExt cx="0" cy="0"/>
        </a:xfrm>
      </p:grpSpPr>
      <p:sp>
        <p:nvSpPr>
          <p:cNvPr id="23" name="Shape 23"/>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5" name="Shape 25"/>
        <p:cNvGrpSpPr/>
        <p:nvPr/>
      </p:nvGrpSpPr>
      <p:grpSpPr>
        <a:xfrm>
          <a:off x="0" y="0"/>
          <a:ext cx="0" cy="0"/>
          <a:chOff x="0" y="0"/>
          <a:chExt cx="0" cy="0"/>
        </a:xfrm>
      </p:grpSpPr>
      <p:sp>
        <p:nvSpPr>
          <p:cNvPr id="26" name="Shape 26"/>
          <p:cNvSpPr txBox="1"/>
          <p:nvPr>
            <p:ph type="title"/>
          </p:nvPr>
        </p:nvSpPr>
        <p:spPr>
          <a:xfrm>
            <a:off x="1520599" y="445025"/>
            <a:ext cx="71163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 type="body"/>
          </p:nvPr>
        </p:nvSpPr>
        <p:spPr>
          <a:xfrm>
            <a:off x="1520725" y="1152475"/>
            <a:ext cx="7116300" cy="3585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9" name="Shape 29"/>
        <p:cNvGrpSpPr/>
        <p:nvPr/>
      </p:nvGrpSpPr>
      <p:grpSpPr>
        <a:xfrm>
          <a:off x="0" y="0"/>
          <a:ext cx="0" cy="0"/>
          <a:chOff x="0" y="0"/>
          <a:chExt cx="0" cy="0"/>
        </a:xfrm>
      </p:grpSpPr>
      <p:sp>
        <p:nvSpPr>
          <p:cNvPr id="30" name="Shape 30"/>
          <p:cNvSpPr txBox="1"/>
          <p:nvPr>
            <p:ph type="title"/>
          </p:nvPr>
        </p:nvSpPr>
        <p:spPr>
          <a:xfrm>
            <a:off x="1520599" y="445025"/>
            <a:ext cx="71163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1" name="Shape 31"/>
          <p:cNvSpPr txBox="1"/>
          <p:nvPr>
            <p:ph idx="1" type="body"/>
          </p:nvPr>
        </p:nvSpPr>
        <p:spPr>
          <a:xfrm>
            <a:off x="1520600" y="1152475"/>
            <a:ext cx="34323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2" name="Shape 32"/>
          <p:cNvSpPr txBox="1"/>
          <p:nvPr>
            <p:ph idx="2" type="body"/>
          </p:nvPr>
        </p:nvSpPr>
        <p:spPr>
          <a:xfrm>
            <a:off x="5399911" y="1152475"/>
            <a:ext cx="34323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3" name="Shape 3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4" name="Shape 34"/>
        <p:cNvGrpSpPr/>
        <p:nvPr/>
      </p:nvGrpSpPr>
      <p:grpSpPr>
        <a:xfrm>
          <a:off x="0" y="0"/>
          <a:ext cx="0" cy="0"/>
          <a:chOff x="0" y="0"/>
          <a:chExt cx="0" cy="0"/>
        </a:xfrm>
      </p:grpSpPr>
      <p:sp>
        <p:nvSpPr>
          <p:cNvPr id="35" name="Shape 35"/>
          <p:cNvSpPr txBox="1"/>
          <p:nvPr>
            <p:ph type="title"/>
          </p:nvPr>
        </p:nvSpPr>
        <p:spPr>
          <a:xfrm>
            <a:off x="1520599" y="445025"/>
            <a:ext cx="71163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6" name="Shape 3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7" name="Shape 37"/>
        <p:cNvGrpSpPr/>
        <p:nvPr/>
      </p:nvGrpSpPr>
      <p:grpSpPr>
        <a:xfrm>
          <a:off x="0" y="0"/>
          <a:ext cx="0" cy="0"/>
          <a:chOff x="0" y="0"/>
          <a:chExt cx="0" cy="0"/>
        </a:xfrm>
      </p:grpSpPr>
      <p:sp>
        <p:nvSpPr>
          <p:cNvPr id="38" name="Shape 38"/>
          <p:cNvSpPr txBox="1"/>
          <p:nvPr>
            <p:ph type="title"/>
          </p:nvPr>
        </p:nvSpPr>
        <p:spPr>
          <a:xfrm>
            <a:off x="1593725"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9" name="Shape 39"/>
          <p:cNvSpPr txBox="1"/>
          <p:nvPr>
            <p:ph idx="1" type="body"/>
          </p:nvPr>
        </p:nvSpPr>
        <p:spPr>
          <a:xfrm>
            <a:off x="1593725"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41" name="Shape 41"/>
        <p:cNvGrpSpPr/>
        <p:nvPr/>
      </p:nvGrpSpPr>
      <p:grpSpPr>
        <a:xfrm>
          <a:off x="0" y="0"/>
          <a:ext cx="0" cy="0"/>
          <a:chOff x="0" y="0"/>
          <a:chExt cx="0" cy="0"/>
        </a:xfrm>
      </p:grpSpPr>
      <p:sp>
        <p:nvSpPr>
          <p:cNvPr id="42" name="Shape 42"/>
          <p:cNvSpPr txBox="1"/>
          <p:nvPr>
            <p:ph type="title"/>
          </p:nvPr>
        </p:nvSpPr>
        <p:spPr>
          <a:xfrm>
            <a:off x="16194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4" name="Shape 44"/>
        <p:cNvGrpSpPr/>
        <p:nvPr/>
      </p:nvGrpSpPr>
      <p:grpSpPr>
        <a:xfrm>
          <a:off x="0" y="0"/>
          <a:ext cx="0" cy="0"/>
          <a:chOff x="0" y="0"/>
          <a:chExt cx="0" cy="0"/>
        </a:xfrm>
      </p:grpSpPr>
      <p:sp>
        <p:nvSpPr>
          <p:cNvPr id="45" name="Shape 45"/>
          <p:cNvSpPr/>
          <p:nvPr/>
        </p:nvSpPr>
        <p:spPr>
          <a:xfrm>
            <a:off x="5156676" y="-125"/>
            <a:ext cx="3987299"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46" name="Shape 46"/>
          <p:cNvSpPr txBox="1"/>
          <p:nvPr>
            <p:ph type="title"/>
          </p:nvPr>
        </p:nvSpPr>
        <p:spPr>
          <a:xfrm>
            <a:off x="1400900" y="1233175"/>
            <a:ext cx="35280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47" name="Shape 47"/>
          <p:cNvSpPr txBox="1"/>
          <p:nvPr>
            <p:ph idx="1" type="subTitle"/>
          </p:nvPr>
        </p:nvSpPr>
        <p:spPr>
          <a:xfrm>
            <a:off x="1400900" y="2803075"/>
            <a:ext cx="35280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48" name="Shape 48"/>
          <p:cNvSpPr txBox="1"/>
          <p:nvPr>
            <p:ph idx="2" type="body"/>
          </p:nvPr>
        </p:nvSpPr>
        <p:spPr>
          <a:xfrm>
            <a:off x="5477179" y="724075"/>
            <a:ext cx="3346199"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0" name="Shape 50"/>
        <p:cNvGrpSpPr/>
        <p:nvPr/>
      </p:nvGrpSpPr>
      <p:grpSpPr>
        <a:xfrm>
          <a:off x="0" y="0"/>
          <a:ext cx="0" cy="0"/>
          <a:chOff x="0" y="0"/>
          <a:chExt cx="0" cy="0"/>
        </a:xfrm>
      </p:grpSpPr>
      <p:sp>
        <p:nvSpPr>
          <p:cNvPr id="51" name="Shape 51"/>
          <p:cNvSpPr txBox="1"/>
          <p:nvPr>
            <p:ph idx="1" type="body"/>
          </p:nvPr>
        </p:nvSpPr>
        <p:spPr>
          <a:xfrm>
            <a:off x="14579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52" name="Shape 5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3.jp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pic>
        <p:nvPicPr>
          <p:cNvPr descr="tartan30percent.jpg" id="6" name="Shape 6"/>
          <p:cNvPicPr preferRelativeResize="0"/>
          <p:nvPr/>
        </p:nvPicPr>
        <p:blipFill rotWithShape="1">
          <a:blip r:embed="rId1">
            <a:alphaModFix/>
          </a:blip>
          <a:srcRect b="0" l="44084" r="44084" t="0"/>
          <a:stretch/>
        </p:blipFill>
        <p:spPr>
          <a:xfrm>
            <a:off x="0" y="0"/>
            <a:ext cx="730200" cy="5143500"/>
          </a:xfrm>
          <a:prstGeom prst="rect">
            <a:avLst/>
          </a:prstGeom>
          <a:noFill/>
          <a:ln>
            <a:noFill/>
          </a:ln>
        </p:spPr>
      </p:pic>
      <p:sp>
        <p:nvSpPr>
          <p:cNvPr id="7" name="Shape 7"/>
          <p:cNvSpPr txBox="1"/>
          <p:nvPr>
            <p:ph type="title"/>
          </p:nvPr>
        </p:nvSpPr>
        <p:spPr>
          <a:xfrm>
            <a:off x="1520599" y="445025"/>
            <a:ext cx="71163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8" name="Shape 8"/>
          <p:cNvSpPr txBox="1"/>
          <p:nvPr>
            <p:ph idx="1" type="body"/>
          </p:nvPr>
        </p:nvSpPr>
        <p:spPr>
          <a:xfrm>
            <a:off x="1520725" y="1152475"/>
            <a:ext cx="7116300" cy="35850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9" name="Shape 9"/>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
        <p:nvSpPr>
          <p:cNvPr id="10" name="Shape 10"/>
          <p:cNvSpPr/>
          <p:nvPr/>
        </p:nvSpPr>
        <p:spPr>
          <a:xfrm>
            <a:off x="-75" y="-75"/>
            <a:ext cx="730200" cy="5143500"/>
          </a:xfrm>
          <a:prstGeom prst="rect">
            <a:avLst/>
          </a:prstGeom>
          <a:solidFill>
            <a:srgbClr val="43434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 name="Shape 11"/>
          <p:cNvSpPr txBox="1"/>
          <p:nvPr/>
        </p:nvSpPr>
        <p:spPr>
          <a:xfrm rot="-5400000">
            <a:off x="-886800" y="1124400"/>
            <a:ext cx="2503800" cy="730200"/>
          </a:xfrm>
          <a:prstGeom prst="rect">
            <a:avLst/>
          </a:prstGeom>
          <a:noFill/>
          <a:ln>
            <a:noFill/>
          </a:ln>
        </p:spPr>
        <p:txBody>
          <a:bodyPr anchorCtr="0" anchor="ctr" bIns="91425" lIns="91425" rIns="91425" tIns="91425">
            <a:noAutofit/>
          </a:bodyPr>
          <a:lstStyle/>
          <a:p>
            <a:pPr lvl="0" algn="r">
              <a:spcBef>
                <a:spcPts val="0"/>
              </a:spcBef>
              <a:buNone/>
            </a:pPr>
            <a:r>
              <a:rPr b="1" lang="en" sz="2000">
                <a:solidFill>
                  <a:srgbClr val="FFFFFF"/>
                </a:solidFill>
              </a:rPr>
              <a:t>#LiveCodeGlobal</a:t>
            </a:r>
          </a:p>
        </p:txBody>
      </p:sp>
      <p:pic>
        <p:nvPicPr>
          <p:cNvPr descr="globalredlogo-300x252 (1).png" id="12" name="Shape 12"/>
          <p:cNvPicPr preferRelativeResize="0"/>
          <p:nvPr/>
        </p:nvPicPr>
        <p:blipFill>
          <a:blip r:embed="rId2">
            <a:alphaModFix/>
          </a:blip>
          <a:stretch>
            <a:fillRect/>
          </a:stretch>
        </p:blipFill>
        <p:spPr>
          <a:xfrm>
            <a:off x="42787" y="4356824"/>
            <a:ext cx="644625" cy="541474"/>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 Id="rId3" Type="http://schemas.openxmlformats.org/officeDocument/2006/relationships/image" Target="../media/image1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1.jpg"/><Relationship Id="rId4" Type="http://schemas.openxmlformats.org/officeDocument/2006/relationships/hyperlink" Target="https://www.pinterest.com/flatheadvalley/kalispel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hyperlink" Target="https://f5.com/Portals/1/Users/038/38/38/yak_shaving.png" TargetMode="Externa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8.jpg"/><Relationship Id="rId4" Type="http://schemas.openxmlformats.org/officeDocument/2006/relationships/hyperlink" Target="https://commons.wikimedia.org/w/index.php?curid=2251967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x="0" y="0"/>
          <a:ext cx="0" cy="0"/>
          <a:chOff x="0" y="0"/>
          <a:chExt cx="0" cy="0"/>
        </a:xfrm>
      </p:grpSpPr>
      <p:sp>
        <p:nvSpPr>
          <p:cNvPr id="63" name="Shape 63"/>
          <p:cNvSpPr txBox="1"/>
          <p:nvPr>
            <p:ph idx="1" type="subTitle"/>
          </p:nvPr>
        </p:nvSpPr>
        <p:spPr>
          <a:xfrm>
            <a:off x="5441850" y="3622775"/>
            <a:ext cx="5858400" cy="554400"/>
          </a:xfrm>
          <a:prstGeom prst="rect">
            <a:avLst/>
          </a:prstGeom>
        </p:spPr>
        <p:txBody>
          <a:bodyPr anchorCtr="0" anchor="t" bIns="91425" lIns="91425" rIns="91425" tIns="91425">
            <a:noAutofit/>
          </a:bodyPr>
          <a:lstStyle/>
          <a:p>
            <a:pPr lvl="0">
              <a:spcBef>
                <a:spcPts val="0"/>
              </a:spcBef>
              <a:buNone/>
            </a:pPr>
            <a:r>
              <a:rPr lang="en"/>
              <a:t>Fraser</a:t>
            </a:r>
          </a:p>
        </p:txBody>
      </p:sp>
      <p:sp>
        <p:nvSpPr>
          <p:cNvPr id="64" name="Shape 64"/>
          <p:cNvSpPr txBox="1"/>
          <p:nvPr>
            <p:ph idx="2" type="subTitle"/>
          </p:nvPr>
        </p:nvSpPr>
        <p:spPr>
          <a:xfrm>
            <a:off x="5441850" y="4016100"/>
            <a:ext cx="6343200" cy="3195600"/>
          </a:xfrm>
          <a:prstGeom prst="rect">
            <a:avLst/>
          </a:prstGeom>
        </p:spPr>
        <p:txBody>
          <a:bodyPr anchorCtr="0" anchor="t" bIns="91425" lIns="91425" rIns="91425" tIns="91425">
            <a:noAutofit/>
          </a:bodyPr>
          <a:lstStyle/>
          <a:p>
            <a:pPr lvl="0">
              <a:spcBef>
                <a:spcPts val="0"/>
              </a:spcBef>
              <a:buNone/>
            </a:pPr>
            <a:r>
              <a:rPr lang="en"/>
              <a:t>Gordon</a:t>
            </a:r>
          </a:p>
        </p:txBody>
      </p:sp>
      <p:sp>
        <p:nvSpPr>
          <p:cNvPr id="65" name="Shape 65"/>
          <p:cNvSpPr txBox="1"/>
          <p:nvPr>
            <p:ph type="title"/>
          </p:nvPr>
        </p:nvSpPr>
        <p:spPr>
          <a:xfrm>
            <a:off x="0" y="1337025"/>
            <a:ext cx="9144000" cy="1680300"/>
          </a:xfrm>
          <a:prstGeom prst="rect">
            <a:avLst/>
          </a:prstGeom>
        </p:spPr>
        <p:txBody>
          <a:bodyPr anchorCtr="0" anchor="ctr" bIns="91425" lIns="91425" rIns="91425" tIns="91425">
            <a:noAutofit/>
          </a:bodyPr>
          <a:lstStyle/>
          <a:p>
            <a:pPr lvl="0" rtl="0">
              <a:spcBef>
                <a:spcPts val="0"/>
              </a:spcBef>
              <a:buNone/>
            </a:pPr>
            <a:r>
              <a:rPr lang="en"/>
              <a:t>Shaving the Yak</a:t>
            </a:r>
          </a:p>
        </p:txBody>
      </p:sp>
      <p:pic>
        <p:nvPicPr>
          <p:cNvPr descr="Bos_grunniens_at_Letdar_on_Annapurna_Circuit.jpg" id="66" name="Shape 66"/>
          <p:cNvPicPr preferRelativeResize="0"/>
          <p:nvPr/>
        </p:nvPicPr>
        <p:blipFill rotWithShape="1">
          <a:blip r:embed="rId3">
            <a:alphaModFix/>
          </a:blip>
          <a:srcRect b="0" l="27569" r="20194" t="19406"/>
          <a:stretch/>
        </p:blipFill>
        <p:spPr>
          <a:xfrm>
            <a:off x="4063125" y="3424575"/>
            <a:ext cx="1116900" cy="1149000"/>
          </a:xfrm>
          <a:prstGeom prst="ellipse">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pic>
        <p:nvPicPr>
          <p:cNvPr descr="3e0df2b6b64609be4c7b91bda7b06f0a.jpg" id="129" name="Shape 129"/>
          <p:cNvPicPr preferRelativeResize="0"/>
          <p:nvPr/>
        </p:nvPicPr>
        <p:blipFill>
          <a:blip r:embed="rId3">
            <a:alphaModFix/>
          </a:blip>
          <a:stretch>
            <a:fillRect/>
          </a:stretch>
        </p:blipFill>
        <p:spPr>
          <a:xfrm>
            <a:off x="2748806" y="0"/>
            <a:ext cx="6438117" cy="5143500"/>
          </a:xfrm>
          <a:prstGeom prst="rect">
            <a:avLst/>
          </a:prstGeom>
          <a:noFill/>
          <a:ln>
            <a:noFill/>
          </a:ln>
        </p:spPr>
      </p:pic>
      <p:sp>
        <p:nvSpPr>
          <p:cNvPr id="130" name="Shape 130"/>
          <p:cNvSpPr txBox="1"/>
          <p:nvPr/>
        </p:nvSpPr>
        <p:spPr>
          <a:xfrm rot="718041">
            <a:off x="5193826" y="813681"/>
            <a:ext cx="3599634" cy="939656"/>
          </a:xfrm>
          <a:prstGeom prst="rect">
            <a:avLst/>
          </a:prstGeom>
          <a:noFill/>
          <a:ln>
            <a:noFill/>
          </a:ln>
        </p:spPr>
        <p:txBody>
          <a:bodyPr anchorCtr="0" anchor="ctr" bIns="91425" lIns="91425" rIns="91425" tIns="91425">
            <a:noAutofit/>
          </a:bodyPr>
          <a:lstStyle/>
          <a:p>
            <a:pPr lvl="0" algn="ctr">
              <a:spcBef>
                <a:spcPts val="0"/>
              </a:spcBef>
              <a:buNone/>
            </a:pPr>
            <a:r>
              <a:rPr lang="en" sz="3000">
                <a:solidFill>
                  <a:srgbClr val="FFFFFF"/>
                </a:solidFill>
              </a:rPr>
              <a:t>&lt;INTERMISSION&gt;</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sp>
        <p:nvSpPr>
          <p:cNvPr id="135" name="Shape 135"/>
          <p:cNvSpPr txBox="1"/>
          <p:nvPr>
            <p:ph type="title"/>
          </p:nvPr>
        </p:nvSpPr>
        <p:spPr>
          <a:xfrm>
            <a:off x="1520599" y="445025"/>
            <a:ext cx="7116300" cy="572700"/>
          </a:xfrm>
          <a:prstGeom prst="rect">
            <a:avLst/>
          </a:prstGeom>
        </p:spPr>
        <p:txBody>
          <a:bodyPr anchorCtr="0" anchor="t" bIns="91425" lIns="91425" rIns="91425" tIns="91425">
            <a:noAutofit/>
          </a:bodyPr>
          <a:lstStyle/>
          <a:p>
            <a:pPr lvl="0">
              <a:spcBef>
                <a:spcPts val="0"/>
              </a:spcBef>
              <a:buNone/>
            </a:pPr>
            <a:r>
              <a:rPr lang="en"/>
              <a:t>War story: iOS Emoji</a:t>
            </a:r>
          </a:p>
        </p:txBody>
      </p:sp>
      <p:sp>
        <p:nvSpPr>
          <p:cNvPr id="136" name="Shape 136"/>
          <p:cNvSpPr txBox="1"/>
          <p:nvPr>
            <p:ph idx="1" type="body"/>
          </p:nvPr>
        </p:nvSpPr>
        <p:spPr>
          <a:xfrm>
            <a:off x="1520600" y="1152475"/>
            <a:ext cx="3432300" cy="3416400"/>
          </a:xfrm>
          <a:prstGeom prst="rect">
            <a:avLst/>
          </a:prstGeom>
        </p:spPr>
        <p:txBody>
          <a:bodyPr anchorCtr="0" anchor="t" bIns="91425" lIns="91425" rIns="91425" tIns="91425">
            <a:noAutofit/>
          </a:bodyPr>
          <a:lstStyle/>
          <a:p>
            <a:pPr lvl="0">
              <a:spcBef>
                <a:spcPts val="0"/>
              </a:spcBef>
              <a:buNone/>
            </a:pPr>
            <a:r>
              <a:rPr lang="en"/>
              <a:t>The scene:</a:t>
            </a:r>
            <a:br>
              <a:rPr lang="en"/>
            </a:br>
            <a:r>
              <a:rPr lang="en"/>
              <a:t>Everybody loves Emoji</a:t>
            </a:r>
          </a:p>
          <a:p>
            <a:pPr lvl="0">
              <a:spcBef>
                <a:spcPts val="0"/>
              </a:spcBef>
              <a:buNone/>
            </a:pPr>
            <a:r>
              <a:rPr lang="en"/>
              <a:t>The request:</a:t>
            </a:r>
            <a:br>
              <a:rPr lang="en"/>
            </a:br>
            <a:r>
              <a:rPr lang="en"/>
              <a:t>Emoji drawn in full colour on iOS/macOS (instead of monochrome outlines)</a:t>
            </a:r>
          </a:p>
          <a:p>
            <a:pPr lvl="0">
              <a:spcBef>
                <a:spcPts val="0"/>
              </a:spcBef>
              <a:buNone/>
            </a:pPr>
            <a:r>
              <a:rPr lang="en"/>
              <a:t>The analysis:</a:t>
            </a:r>
            <a:br>
              <a:rPr lang="en"/>
            </a:br>
            <a:r>
              <a:rPr lang="en"/>
              <a:t>Implies lots of changes throughout the engine but they’re all things worth doing</a:t>
            </a:r>
          </a:p>
          <a:p>
            <a:pPr lvl="0">
              <a:spcBef>
                <a:spcPts val="0"/>
              </a:spcBef>
              <a:buNone/>
            </a:pPr>
            <a:r>
              <a:rPr lang="en"/>
              <a:t>The conclusion:</a:t>
            </a:r>
            <a:br>
              <a:rPr lang="en"/>
            </a:br>
            <a:r>
              <a:rPr lang="en"/>
              <a:t>There’s a whiff of Eau-de-Yak but, on balance, go for it!</a:t>
            </a:r>
          </a:p>
          <a:p>
            <a:pPr lvl="0">
              <a:spcBef>
                <a:spcPts val="0"/>
              </a:spcBef>
              <a:buNone/>
            </a:pPr>
            <a:r>
              <a:t/>
            </a:r>
            <a:endParaRPr/>
          </a:p>
        </p:txBody>
      </p:sp>
      <p:sp>
        <p:nvSpPr>
          <p:cNvPr id="137" name="Shape 137"/>
          <p:cNvSpPr txBox="1"/>
          <p:nvPr>
            <p:ph idx="2" type="body"/>
          </p:nvPr>
        </p:nvSpPr>
        <p:spPr>
          <a:xfrm>
            <a:off x="5399911" y="1152475"/>
            <a:ext cx="3432300" cy="3416400"/>
          </a:xfrm>
          <a:prstGeom prst="rect">
            <a:avLst/>
          </a:prstGeom>
        </p:spPr>
        <p:txBody>
          <a:bodyPr anchorCtr="0" anchor="ctr" bIns="91425" lIns="91425" rIns="91425" tIns="91425">
            <a:noAutofit/>
          </a:bodyPr>
          <a:lstStyle/>
          <a:p>
            <a:pPr lvl="0" algn="ctr">
              <a:spcBef>
                <a:spcPts val="0"/>
              </a:spcBef>
              <a:buNone/>
            </a:pPr>
            <a:r>
              <a:rPr lang="en" sz="4800">
                <a:solidFill>
                  <a:srgbClr val="000000"/>
                </a:solidFill>
                <a:highlight>
                  <a:srgbClr val="FFFFFF"/>
                </a:highlight>
              </a:rPr>
              <a:t>😍</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x="0" y="0"/>
          <a:ext cx="0" cy="0"/>
          <a:chOff x="0" y="0"/>
          <a:chExt cx="0" cy="0"/>
        </a:xfrm>
      </p:grpSpPr>
      <p:sp>
        <p:nvSpPr>
          <p:cNvPr id="142" name="Shape 142"/>
          <p:cNvSpPr txBox="1"/>
          <p:nvPr>
            <p:ph type="title"/>
          </p:nvPr>
        </p:nvSpPr>
        <p:spPr>
          <a:xfrm>
            <a:off x="1490224" y="455150"/>
            <a:ext cx="7116300" cy="572700"/>
          </a:xfrm>
          <a:prstGeom prst="rect">
            <a:avLst/>
          </a:prstGeom>
        </p:spPr>
        <p:txBody>
          <a:bodyPr anchorCtr="0" anchor="t" bIns="91425" lIns="91425" rIns="91425" tIns="91425">
            <a:noAutofit/>
          </a:bodyPr>
          <a:lstStyle/>
          <a:p>
            <a:pPr lvl="0">
              <a:spcBef>
                <a:spcPts val="0"/>
              </a:spcBef>
              <a:buNone/>
            </a:pPr>
            <a:r>
              <a:rPr lang="en"/>
              <a:t>Adding Emoji</a:t>
            </a:r>
          </a:p>
        </p:txBody>
      </p:sp>
      <p:sp>
        <p:nvSpPr>
          <p:cNvPr id="143" name="Shape 143"/>
          <p:cNvSpPr txBox="1"/>
          <p:nvPr>
            <p:ph idx="1" type="body"/>
          </p:nvPr>
        </p:nvSpPr>
        <p:spPr>
          <a:xfrm>
            <a:off x="1520600" y="1152475"/>
            <a:ext cx="3432300" cy="3416400"/>
          </a:xfrm>
          <a:prstGeom prst="rect">
            <a:avLst/>
          </a:prstGeom>
        </p:spPr>
        <p:txBody>
          <a:bodyPr anchorCtr="0" anchor="t" bIns="91425" lIns="91425" rIns="91425" tIns="91425">
            <a:noAutofit/>
          </a:bodyPr>
          <a:lstStyle/>
          <a:p>
            <a:pPr lvl="0">
              <a:spcBef>
                <a:spcPts val="0"/>
              </a:spcBef>
              <a:buNone/>
            </a:pPr>
            <a:r>
              <a:rPr lang="en"/>
              <a:t>Many things needed to be updated:</a:t>
            </a:r>
          </a:p>
          <a:p>
            <a:pPr lvl="0">
              <a:spcBef>
                <a:spcPts val="0"/>
              </a:spcBef>
              <a:buNone/>
            </a:pPr>
            <a:r>
              <a:rPr lang="en"/>
              <a:t>Need to update Skia graphics library to support emoji text drawing</a:t>
            </a:r>
          </a:p>
          <a:p>
            <a:pPr lvl="0">
              <a:spcBef>
                <a:spcPts val="0"/>
              </a:spcBef>
              <a:buNone/>
            </a:pPr>
            <a:r>
              <a:rPr lang="en"/>
              <a:t>Need to update Windows compilers to build updated Skia</a:t>
            </a:r>
          </a:p>
          <a:p>
            <a:pPr lvl="0">
              <a:spcBef>
                <a:spcPts val="0"/>
              </a:spcBef>
              <a:buNone/>
            </a:pPr>
            <a:r>
              <a:rPr lang="en"/>
              <a:t>Need to re-engineer build system to support updated compilers</a:t>
            </a:r>
          </a:p>
          <a:p>
            <a:pPr lvl="0">
              <a:spcBef>
                <a:spcPts val="0"/>
              </a:spcBef>
              <a:buNone/>
            </a:pPr>
            <a:r>
              <a:rPr lang="en"/>
              <a:t>Once all that is done, need to re-write the per-platform text rendering for emoji</a:t>
            </a:r>
          </a:p>
        </p:txBody>
      </p:sp>
      <p:sp>
        <p:nvSpPr>
          <p:cNvPr id="144" name="Shape 144"/>
          <p:cNvSpPr txBox="1"/>
          <p:nvPr>
            <p:ph idx="2" type="body"/>
          </p:nvPr>
        </p:nvSpPr>
        <p:spPr>
          <a:xfrm>
            <a:off x="5399911" y="1152475"/>
            <a:ext cx="3432300" cy="3416400"/>
          </a:xfrm>
          <a:prstGeom prst="rect">
            <a:avLst/>
          </a:prstGeom>
        </p:spPr>
        <p:txBody>
          <a:bodyPr anchorCtr="0" anchor="ctr" bIns="91425" lIns="91425" rIns="91425" tIns="91425">
            <a:noAutofit/>
          </a:bodyPr>
          <a:lstStyle/>
          <a:p>
            <a:pPr lvl="0" algn="ctr">
              <a:spcBef>
                <a:spcPts val="0"/>
              </a:spcBef>
              <a:buNone/>
            </a:pPr>
            <a:r>
              <a:t/>
            </a:r>
            <a:endParaRPr sz="4800"/>
          </a:p>
        </p:txBody>
      </p:sp>
      <p:pic>
        <p:nvPicPr>
          <p:cNvPr descr="Screen Shot 2017-06-15 at 10.35.14.png" id="145" name="Shape 145"/>
          <p:cNvPicPr preferRelativeResize="0"/>
          <p:nvPr/>
        </p:nvPicPr>
        <p:blipFill>
          <a:blip r:embed="rId3">
            <a:alphaModFix/>
          </a:blip>
          <a:stretch>
            <a:fillRect/>
          </a:stretch>
        </p:blipFill>
        <p:spPr>
          <a:xfrm>
            <a:off x="6463787" y="2334825"/>
            <a:ext cx="1304524" cy="10517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type="title"/>
          </p:nvPr>
        </p:nvSpPr>
        <p:spPr>
          <a:xfrm>
            <a:off x="1520599" y="445025"/>
            <a:ext cx="7116300" cy="572700"/>
          </a:xfrm>
          <a:prstGeom prst="rect">
            <a:avLst/>
          </a:prstGeom>
        </p:spPr>
        <p:txBody>
          <a:bodyPr anchorCtr="0" anchor="t" bIns="91425" lIns="91425" rIns="91425" tIns="91425">
            <a:noAutofit/>
          </a:bodyPr>
          <a:lstStyle/>
          <a:p>
            <a:pPr lvl="0">
              <a:spcBef>
                <a:spcPts val="0"/>
              </a:spcBef>
              <a:buNone/>
            </a:pPr>
            <a:r>
              <a:rPr lang="en"/>
              <a:t>Emoji post-mortem</a:t>
            </a:r>
          </a:p>
        </p:txBody>
      </p:sp>
      <p:sp>
        <p:nvSpPr>
          <p:cNvPr id="151" name="Shape 151"/>
          <p:cNvSpPr txBox="1"/>
          <p:nvPr>
            <p:ph idx="1" type="body"/>
          </p:nvPr>
        </p:nvSpPr>
        <p:spPr>
          <a:xfrm>
            <a:off x="1520600" y="1152475"/>
            <a:ext cx="3432300" cy="3416400"/>
          </a:xfrm>
          <a:prstGeom prst="rect">
            <a:avLst/>
          </a:prstGeom>
        </p:spPr>
        <p:txBody>
          <a:bodyPr anchorCtr="0" anchor="t" bIns="91425" lIns="91425" rIns="91425" tIns="91425">
            <a:noAutofit/>
          </a:bodyPr>
          <a:lstStyle/>
          <a:p>
            <a:pPr lvl="0">
              <a:spcBef>
                <a:spcPts val="0"/>
              </a:spcBef>
              <a:buNone/>
            </a:pPr>
            <a:r>
              <a:rPr lang="en"/>
              <a:t>What went wrong:</a:t>
            </a:r>
          </a:p>
          <a:p>
            <a:pPr lvl="0">
              <a:spcBef>
                <a:spcPts val="0"/>
              </a:spcBef>
              <a:buNone/>
            </a:pPr>
            <a:r>
              <a:rPr lang="en"/>
              <a:t>Every step had been worked out in advance but every step was more complex than first estimated</a:t>
            </a:r>
          </a:p>
          <a:p>
            <a:pPr lvl="0">
              <a:spcBef>
                <a:spcPts val="0"/>
              </a:spcBef>
              <a:buNone/>
            </a:pPr>
            <a:r>
              <a:rPr lang="en"/>
              <a:t>Conclusion:</a:t>
            </a:r>
            <a:br>
              <a:rPr lang="en"/>
            </a:br>
            <a:r>
              <a:rPr lang="en"/>
              <a:t>Even when you know there is a yak to be shaved, you may need bigger shears!</a:t>
            </a:r>
          </a:p>
        </p:txBody>
      </p:sp>
      <p:sp>
        <p:nvSpPr>
          <p:cNvPr id="152" name="Shape 152"/>
          <p:cNvSpPr txBox="1"/>
          <p:nvPr>
            <p:ph idx="2" type="body"/>
          </p:nvPr>
        </p:nvSpPr>
        <p:spPr>
          <a:xfrm>
            <a:off x="5399911" y="1152475"/>
            <a:ext cx="3432300" cy="3416400"/>
          </a:xfrm>
          <a:prstGeom prst="rect">
            <a:avLst/>
          </a:prstGeom>
        </p:spPr>
        <p:txBody>
          <a:bodyPr anchorCtr="0" anchor="ctr" bIns="91425" lIns="91425" rIns="91425" tIns="91425">
            <a:noAutofit/>
          </a:bodyPr>
          <a:lstStyle/>
          <a:p>
            <a:pPr lvl="0" algn="ctr">
              <a:spcBef>
                <a:spcPts val="0"/>
              </a:spcBef>
              <a:buNone/>
            </a:pPr>
            <a:r>
              <a:rPr lang="en" sz="4800">
                <a:solidFill>
                  <a:srgbClr val="000000"/>
                </a:solidFill>
                <a:highlight>
                  <a:srgbClr val="FFFFFF"/>
                </a:highlight>
              </a:rPr>
              <a:t>😱</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6" name="Shape 156"/>
        <p:cNvGrpSpPr/>
        <p:nvPr/>
      </p:nvGrpSpPr>
      <p:grpSpPr>
        <a:xfrm>
          <a:off x="0" y="0"/>
          <a:ext cx="0" cy="0"/>
          <a:chOff x="0" y="0"/>
          <a:chExt cx="0" cy="0"/>
        </a:xfrm>
      </p:grpSpPr>
      <p:pic>
        <p:nvPicPr>
          <p:cNvPr descr="Bos_grunniens_at_Yundrok_Yumtso_Lake.jpg" id="157" name="Shape 157"/>
          <p:cNvPicPr preferRelativeResize="0"/>
          <p:nvPr/>
        </p:nvPicPr>
        <p:blipFill>
          <a:blip r:embed="rId3">
            <a:alphaModFix/>
          </a:blip>
          <a:stretch>
            <a:fillRect/>
          </a:stretch>
        </p:blipFill>
        <p:spPr>
          <a:xfrm>
            <a:off x="2286000" y="0"/>
            <a:ext cx="6858000" cy="5143500"/>
          </a:xfrm>
          <a:prstGeom prst="rect">
            <a:avLst/>
          </a:prstGeom>
          <a:noFill/>
          <a:ln>
            <a:noFill/>
          </a:ln>
        </p:spPr>
      </p:pic>
      <p:sp>
        <p:nvSpPr>
          <p:cNvPr id="158" name="Shape 158"/>
          <p:cNvSpPr txBox="1"/>
          <p:nvPr/>
        </p:nvSpPr>
        <p:spPr>
          <a:xfrm rot="-1010413">
            <a:off x="2373493" y="1235060"/>
            <a:ext cx="5045154" cy="588604"/>
          </a:xfrm>
          <a:prstGeom prst="rect">
            <a:avLst/>
          </a:prstGeom>
          <a:noFill/>
          <a:ln>
            <a:noFill/>
          </a:ln>
        </p:spPr>
        <p:txBody>
          <a:bodyPr anchorCtr="0" anchor="ctr" bIns="91425" lIns="91425" rIns="91425" tIns="91425">
            <a:noAutofit/>
          </a:bodyPr>
          <a:lstStyle/>
          <a:p>
            <a:pPr lvl="0" algn="ctr">
              <a:spcBef>
                <a:spcPts val="0"/>
              </a:spcBef>
              <a:buNone/>
            </a:pPr>
            <a:r>
              <a:rPr lang="en" sz="3000">
                <a:solidFill>
                  <a:srgbClr val="FF0000"/>
                </a:solidFill>
              </a:rPr>
              <a:t>&lt;INTERMISSION&gt;</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2" name="Shape 162"/>
        <p:cNvGrpSpPr/>
        <p:nvPr/>
      </p:nvGrpSpPr>
      <p:grpSpPr>
        <a:xfrm>
          <a:off x="0" y="0"/>
          <a:ext cx="0" cy="0"/>
          <a:chOff x="0" y="0"/>
          <a:chExt cx="0" cy="0"/>
        </a:xfrm>
      </p:grpSpPr>
      <p:sp>
        <p:nvSpPr>
          <p:cNvPr id="163" name="Shape 163"/>
          <p:cNvSpPr txBox="1"/>
          <p:nvPr>
            <p:ph type="title"/>
          </p:nvPr>
        </p:nvSpPr>
        <p:spPr>
          <a:xfrm>
            <a:off x="1460325" y="1106125"/>
            <a:ext cx="7371900" cy="1963500"/>
          </a:xfrm>
          <a:prstGeom prst="rect">
            <a:avLst/>
          </a:prstGeom>
        </p:spPr>
        <p:txBody>
          <a:bodyPr anchorCtr="0" anchor="b" bIns="91425" lIns="91425" rIns="91425" tIns="91425">
            <a:noAutofit/>
          </a:bodyPr>
          <a:lstStyle/>
          <a:p>
            <a:pPr lvl="0">
              <a:spcBef>
                <a:spcPts val="0"/>
              </a:spcBef>
              <a:buNone/>
            </a:pPr>
            <a:r>
              <a:rPr lang="en" sz="6000"/>
              <a:t>How do we avoid shaving yaks?!</a:t>
            </a:r>
          </a:p>
        </p:txBody>
      </p:sp>
      <p:sp>
        <p:nvSpPr>
          <p:cNvPr id="164" name="Shape 164"/>
          <p:cNvSpPr txBox="1"/>
          <p:nvPr>
            <p:ph idx="1" type="body"/>
          </p:nvPr>
        </p:nvSpPr>
        <p:spPr>
          <a:xfrm>
            <a:off x="1460325" y="3152225"/>
            <a:ext cx="7371900" cy="1300800"/>
          </a:xfrm>
          <a:prstGeom prst="rect">
            <a:avLst/>
          </a:prstGeom>
        </p:spPr>
        <p:txBody>
          <a:bodyPr anchorCtr="0" anchor="t" bIns="91425" lIns="91425" rIns="91425" tIns="91425">
            <a:noAutofit/>
          </a:bodyPr>
          <a:lstStyle/>
          <a:p>
            <a:pPr lvl="0">
              <a:spcBef>
                <a:spcPts val="0"/>
              </a:spcBef>
              <a:buNone/>
            </a:pPr>
            <a:r>
              <a:rPr lang="en"/>
              <a:t>...you can’t.</a:t>
            </a:r>
          </a:p>
          <a:p>
            <a:pPr lvl="0">
              <a:spcBef>
                <a:spcPts val="0"/>
              </a:spcBef>
              <a:buNone/>
            </a:pPr>
            <a:r>
              <a:rPr lang="en"/>
              <a:t>Sorry :-(</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8" name="Shape 168"/>
        <p:cNvGrpSpPr/>
        <p:nvPr/>
      </p:nvGrpSpPr>
      <p:grpSpPr>
        <a:xfrm>
          <a:off x="0" y="0"/>
          <a:ext cx="0" cy="0"/>
          <a:chOff x="0" y="0"/>
          <a:chExt cx="0" cy="0"/>
        </a:xfrm>
      </p:grpSpPr>
      <p:sp>
        <p:nvSpPr>
          <p:cNvPr id="169" name="Shape 169"/>
          <p:cNvSpPr txBox="1"/>
          <p:nvPr>
            <p:ph type="title"/>
          </p:nvPr>
        </p:nvSpPr>
        <p:spPr>
          <a:xfrm>
            <a:off x="1520599" y="445025"/>
            <a:ext cx="7116300" cy="572700"/>
          </a:xfrm>
          <a:prstGeom prst="rect">
            <a:avLst/>
          </a:prstGeom>
        </p:spPr>
        <p:txBody>
          <a:bodyPr anchorCtr="0" anchor="t" bIns="91425" lIns="91425" rIns="91425" tIns="91425">
            <a:noAutofit/>
          </a:bodyPr>
          <a:lstStyle/>
          <a:p>
            <a:pPr lvl="0">
              <a:spcBef>
                <a:spcPts val="0"/>
              </a:spcBef>
              <a:buNone/>
            </a:pPr>
            <a:r>
              <a:rPr lang="en"/>
              <a:t>Can we have some useful advice, then?</a:t>
            </a:r>
          </a:p>
        </p:txBody>
      </p:sp>
      <p:sp>
        <p:nvSpPr>
          <p:cNvPr id="170" name="Shape 170"/>
          <p:cNvSpPr txBox="1"/>
          <p:nvPr>
            <p:ph idx="1" type="body"/>
          </p:nvPr>
        </p:nvSpPr>
        <p:spPr>
          <a:xfrm>
            <a:off x="1520600" y="1152475"/>
            <a:ext cx="3432300" cy="3416400"/>
          </a:xfrm>
          <a:prstGeom prst="rect">
            <a:avLst/>
          </a:prstGeom>
        </p:spPr>
        <p:txBody>
          <a:bodyPr anchorCtr="0" anchor="t" bIns="91425" lIns="91425" rIns="91425" tIns="91425">
            <a:noAutofit/>
          </a:bodyPr>
          <a:lstStyle/>
          <a:p>
            <a:pPr lvl="0">
              <a:spcBef>
                <a:spcPts val="0"/>
              </a:spcBef>
              <a:buNone/>
            </a:pPr>
            <a:r>
              <a:rPr lang="en"/>
              <a:t>Yak preparation:</a:t>
            </a:r>
          </a:p>
          <a:p>
            <a:pPr lvl="0">
              <a:spcBef>
                <a:spcPts val="0"/>
              </a:spcBef>
              <a:buNone/>
            </a:pPr>
            <a:r>
              <a:rPr lang="en"/>
              <a:t>Identify your technical debt</a:t>
            </a:r>
          </a:p>
          <a:p>
            <a:pPr lvl="0">
              <a:spcBef>
                <a:spcPts val="0"/>
              </a:spcBef>
              <a:buNone/>
            </a:pPr>
            <a:r>
              <a:rPr lang="en"/>
              <a:t>Identify areas where skills have atrophied</a:t>
            </a:r>
          </a:p>
          <a:p>
            <a:pPr lvl="0">
              <a:spcBef>
                <a:spcPts val="0"/>
              </a:spcBef>
              <a:buNone/>
            </a:pPr>
            <a:r>
              <a:rPr lang="en"/>
              <a:t>Tackle hairy areas before they become a bigger problem</a:t>
            </a:r>
          </a:p>
          <a:p>
            <a:pPr lvl="0">
              <a:spcBef>
                <a:spcPts val="0"/>
              </a:spcBef>
              <a:buNone/>
            </a:pPr>
            <a:r>
              <a:rPr lang="en"/>
              <a:t>Never, ever, start a project without some sort of planning and analysis</a:t>
            </a:r>
          </a:p>
        </p:txBody>
      </p:sp>
      <p:sp>
        <p:nvSpPr>
          <p:cNvPr id="171" name="Shape 171"/>
          <p:cNvSpPr txBox="1"/>
          <p:nvPr>
            <p:ph idx="2" type="body"/>
          </p:nvPr>
        </p:nvSpPr>
        <p:spPr>
          <a:xfrm>
            <a:off x="5399911" y="1152475"/>
            <a:ext cx="3432300" cy="3416400"/>
          </a:xfrm>
          <a:prstGeom prst="rect">
            <a:avLst/>
          </a:prstGeom>
        </p:spPr>
        <p:txBody>
          <a:bodyPr anchorCtr="0" anchor="t" bIns="91425" lIns="91425" rIns="91425" tIns="91425">
            <a:noAutofit/>
          </a:bodyPr>
          <a:lstStyle/>
          <a:p>
            <a:pPr lvl="0">
              <a:spcBef>
                <a:spcPts val="0"/>
              </a:spcBef>
              <a:buNone/>
            </a:pPr>
            <a:r>
              <a:rPr lang="en"/>
              <a:t>Shaving techniques</a:t>
            </a:r>
          </a:p>
          <a:p>
            <a:pPr lvl="0">
              <a:spcBef>
                <a:spcPts val="0"/>
              </a:spcBef>
              <a:buNone/>
            </a:pPr>
            <a:r>
              <a:rPr lang="en"/>
              <a:t>Shave early, shave often</a:t>
            </a:r>
          </a:p>
          <a:p>
            <a:pPr lvl="0">
              <a:spcBef>
                <a:spcPts val="0"/>
              </a:spcBef>
              <a:buNone/>
            </a:pPr>
            <a:r>
              <a:rPr lang="en"/>
              <a:t>Be realistic with estimates</a:t>
            </a:r>
          </a:p>
          <a:p>
            <a:pPr lvl="0">
              <a:spcBef>
                <a:spcPts val="0"/>
              </a:spcBef>
              <a:buNone/>
            </a:pPr>
            <a:r>
              <a:rPr lang="en"/>
              <a:t>Leave time in your plans</a:t>
            </a:r>
          </a:p>
          <a:p>
            <a:pPr lvl="0">
              <a:spcBef>
                <a:spcPts val="0"/>
              </a:spcBef>
              <a:buNone/>
            </a:pPr>
            <a:r>
              <a:rPr lang="en"/>
              <a:t>Things go wrong. Don’t panic.</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5" name="Shape 175"/>
        <p:cNvGrpSpPr/>
        <p:nvPr/>
      </p:nvGrpSpPr>
      <p:grpSpPr>
        <a:xfrm>
          <a:off x="0" y="0"/>
          <a:ext cx="0" cy="0"/>
          <a:chOff x="0" y="0"/>
          <a:chExt cx="0" cy="0"/>
        </a:xfrm>
      </p:grpSpPr>
      <p:pic>
        <p:nvPicPr>
          <p:cNvPr descr="The_Yak.jpg" id="176" name="Shape 176"/>
          <p:cNvPicPr preferRelativeResize="0"/>
          <p:nvPr/>
        </p:nvPicPr>
        <p:blipFill>
          <a:blip r:embed="rId3">
            <a:alphaModFix/>
          </a:blip>
          <a:stretch>
            <a:fillRect/>
          </a:stretch>
        </p:blipFill>
        <p:spPr>
          <a:xfrm>
            <a:off x="1510894" y="0"/>
            <a:ext cx="7633105" cy="5143500"/>
          </a:xfrm>
          <a:prstGeom prst="rect">
            <a:avLst/>
          </a:prstGeom>
          <a:noFill/>
          <a:ln>
            <a:noFill/>
          </a:ln>
        </p:spPr>
      </p:pic>
      <p:sp>
        <p:nvSpPr>
          <p:cNvPr id="177" name="Shape 177"/>
          <p:cNvSpPr txBox="1"/>
          <p:nvPr/>
        </p:nvSpPr>
        <p:spPr>
          <a:xfrm>
            <a:off x="2478675" y="2864075"/>
            <a:ext cx="2031900" cy="1007100"/>
          </a:xfrm>
          <a:prstGeom prst="rect">
            <a:avLst/>
          </a:prstGeom>
          <a:noFill/>
          <a:ln>
            <a:noFill/>
          </a:ln>
        </p:spPr>
        <p:txBody>
          <a:bodyPr anchorCtr="0" anchor="ctr" bIns="91425" lIns="91425" rIns="91425" tIns="91425">
            <a:noAutofit/>
          </a:bodyPr>
          <a:lstStyle/>
          <a:p>
            <a:pPr lvl="0" algn="ctr">
              <a:spcBef>
                <a:spcPts val="0"/>
              </a:spcBef>
              <a:buNone/>
            </a:pPr>
            <a:r>
              <a:rPr lang="en" sz="3000"/>
              <a:t>&lt;FIN&gt;</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 name="Shape 70"/>
        <p:cNvGrpSpPr/>
        <p:nvPr/>
      </p:nvGrpSpPr>
      <p:grpSpPr>
        <a:xfrm>
          <a:off x="0" y="0"/>
          <a:ext cx="0" cy="0"/>
          <a:chOff x="0" y="0"/>
          <a:chExt cx="0" cy="0"/>
        </a:xfrm>
      </p:grpSpPr>
      <p:sp>
        <p:nvSpPr>
          <p:cNvPr id="71" name="Shape 71"/>
          <p:cNvSpPr txBox="1"/>
          <p:nvPr>
            <p:ph idx="1" type="body"/>
          </p:nvPr>
        </p:nvSpPr>
        <p:spPr>
          <a:xfrm>
            <a:off x="1457900" y="4230575"/>
            <a:ext cx="5998800" cy="605100"/>
          </a:xfrm>
          <a:prstGeom prst="rect">
            <a:avLst/>
          </a:prstGeom>
        </p:spPr>
        <p:txBody>
          <a:bodyPr anchorCtr="0" anchor="ctr" bIns="91425" lIns="91425" rIns="91425" tIns="91425">
            <a:noAutofit/>
          </a:bodyPr>
          <a:lstStyle/>
          <a:p>
            <a:pPr lvl="0">
              <a:spcBef>
                <a:spcPts val="0"/>
              </a:spcBef>
              <a:buNone/>
            </a:pPr>
            <a:r>
              <a:rPr lang="en">
                <a:solidFill>
                  <a:srgbClr val="222222"/>
                </a:solidFill>
                <a:highlight>
                  <a:srgbClr val="FFFFFF"/>
                </a:highlight>
              </a:rPr>
              <a:t>The domestic yak: </a:t>
            </a:r>
            <a:r>
              <a:rPr i="1" lang="en">
                <a:solidFill>
                  <a:srgbClr val="222222"/>
                </a:solidFill>
                <a:highlight>
                  <a:srgbClr val="FFFFFF"/>
                </a:highlight>
              </a:rPr>
              <a:t>bos grunniens</a:t>
            </a:r>
          </a:p>
          <a:p>
            <a:pPr lvl="0">
              <a:spcBef>
                <a:spcPts val="0"/>
              </a:spcBef>
              <a:buNone/>
            </a:pPr>
            <a:r>
              <a:rPr lang="en" sz="800">
                <a:solidFill>
                  <a:srgbClr val="999999"/>
                </a:solidFill>
                <a:highlight>
                  <a:srgbClr val="FFFFFF"/>
                </a:highlight>
              </a:rPr>
              <a:t>By travelwayoflife (Flickr) [CC BY-SA 2.0 (http://creativecommons.org/licenses/by-sa/2.0)], via Wikimedia Commons</a:t>
            </a:r>
          </a:p>
        </p:txBody>
      </p:sp>
      <p:pic>
        <p:nvPicPr>
          <p:cNvPr descr="Bos_grunniens_at_Letdar_on_Annapurna_Circuit.jpg" id="72" name="Shape 72"/>
          <p:cNvPicPr preferRelativeResize="0"/>
          <p:nvPr/>
        </p:nvPicPr>
        <p:blipFill>
          <a:blip r:embed="rId3">
            <a:alphaModFix/>
          </a:blip>
          <a:stretch>
            <a:fillRect/>
          </a:stretch>
        </p:blipFill>
        <p:spPr>
          <a:xfrm>
            <a:off x="1552600" y="176275"/>
            <a:ext cx="6243801" cy="41633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sp>
        <p:nvSpPr>
          <p:cNvPr id="77" name="Shape 77"/>
          <p:cNvSpPr txBox="1"/>
          <p:nvPr>
            <p:ph idx="1" type="body"/>
          </p:nvPr>
        </p:nvSpPr>
        <p:spPr>
          <a:xfrm>
            <a:off x="1520600" y="1152475"/>
            <a:ext cx="3116400" cy="3416400"/>
          </a:xfrm>
          <a:prstGeom prst="rect">
            <a:avLst/>
          </a:prstGeom>
        </p:spPr>
        <p:txBody>
          <a:bodyPr anchorCtr="0" anchor="t" bIns="91425" lIns="91425" rIns="91425" tIns="91425">
            <a:noAutofit/>
          </a:bodyPr>
          <a:lstStyle/>
          <a:p>
            <a:pPr lvl="0">
              <a:spcBef>
                <a:spcPts val="0"/>
              </a:spcBef>
              <a:buNone/>
            </a:pPr>
            <a:r>
              <a:rPr lang="en"/>
              <a:t>Ever tried to shave a yak?</a:t>
            </a:r>
          </a:p>
          <a:p>
            <a:pPr lvl="0">
              <a:spcBef>
                <a:spcPts val="0"/>
              </a:spcBef>
              <a:buNone/>
            </a:pPr>
            <a:r>
              <a:rPr lang="en"/>
              <a:t>Layers upon layers of dense hair…</a:t>
            </a:r>
          </a:p>
          <a:p>
            <a:pPr lvl="0">
              <a:spcBef>
                <a:spcPts val="0"/>
              </a:spcBef>
              <a:buNone/>
            </a:pPr>
            <a:r>
              <a:t/>
            </a:r>
            <a:endParaRPr/>
          </a:p>
          <a:p>
            <a:pPr lvl="0">
              <a:spcBef>
                <a:spcPts val="0"/>
              </a:spcBef>
              <a:buNone/>
            </a:pPr>
            <a:r>
              <a:rPr lang="en"/>
              <a:t>You start with a simple goal: shaving the yak.</a:t>
            </a:r>
          </a:p>
          <a:p>
            <a:pPr lvl="0">
              <a:spcBef>
                <a:spcPts val="0"/>
              </a:spcBef>
              <a:buNone/>
            </a:pPr>
            <a:r>
              <a:rPr lang="en"/>
              <a:t>Pick up the shears and go...</a:t>
            </a:r>
          </a:p>
          <a:p>
            <a:pPr lvl="0">
              <a:spcBef>
                <a:spcPts val="0"/>
              </a:spcBef>
              <a:buNone/>
            </a:pPr>
            <a:r>
              <a:t/>
            </a:r>
            <a:endParaRPr/>
          </a:p>
        </p:txBody>
      </p:sp>
      <p:sp>
        <p:nvSpPr>
          <p:cNvPr id="78" name="Shape 78"/>
          <p:cNvSpPr txBox="1"/>
          <p:nvPr>
            <p:ph type="title"/>
          </p:nvPr>
        </p:nvSpPr>
        <p:spPr>
          <a:xfrm>
            <a:off x="1520599" y="445025"/>
            <a:ext cx="7116300" cy="572700"/>
          </a:xfrm>
          <a:prstGeom prst="rect">
            <a:avLst/>
          </a:prstGeom>
        </p:spPr>
        <p:txBody>
          <a:bodyPr anchorCtr="0" anchor="t" bIns="91425" lIns="91425" rIns="91425" tIns="91425">
            <a:noAutofit/>
          </a:bodyPr>
          <a:lstStyle/>
          <a:p>
            <a:pPr lvl="0">
              <a:spcBef>
                <a:spcPts val="0"/>
              </a:spcBef>
              <a:buNone/>
            </a:pPr>
            <a:r>
              <a:rPr lang="en"/>
              <a:t>Yak shaving?!</a:t>
            </a:r>
          </a:p>
        </p:txBody>
      </p:sp>
      <p:pic>
        <p:nvPicPr>
          <p:cNvPr descr="3e0df2b6b64609be4c7b91bda7b06f0a.jpg" id="79" name="Shape 79"/>
          <p:cNvPicPr preferRelativeResize="0"/>
          <p:nvPr/>
        </p:nvPicPr>
        <p:blipFill>
          <a:blip r:embed="rId3">
            <a:alphaModFix/>
          </a:blip>
          <a:stretch>
            <a:fillRect/>
          </a:stretch>
        </p:blipFill>
        <p:spPr>
          <a:xfrm>
            <a:off x="4637099" y="1285206"/>
            <a:ext cx="4027274" cy="3217449"/>
          </a:xfrm>
          <a:prstGeom prst="rect">
            <a:avLst/>
          </a:prstGeom>
          <a:noFill/>
          <a:ln>
            <a:noFill/>
          </a:ln>
        </p:spPr>
      </p:pic>
      <p:sp>
        <p:nvSpPr>
          <p:cNvPr id="80" name="Shape 80"/>
          <p:cNvSpPr txBox="1"/>
          <p:nvPr/>
        </p:nvSpPr>
        <p:spPr>
          <a:xfrm>
            <a:off x="4840525" y="4602625"/>
            <a:ext cx="3632100" cy="367500"/>
          </a:xfrm>
          <a:prstGeom prst="rect">
            <a:avLst/>
          </a:prstGeom>
          <a:noFill/>
          <a:ln>
            <a:noFill/>
          </a:ln>
        </p:spPr>
        <p:txBody>
          <a:bodyPr anchorCtr="0" anchor="t" bIns="91425" lIns="91425" rIns="91425" tIns="91425">
            <a:noAutofit/>
          </a:bodyPr>
          <a:lstStyle/>
          <a:p>
            <a:pPr lvl="0">
              <a:spcBef>
                <a:spcPts val="0"/>
              </a:spcBef>
              <a:buNone/>
            </a:pPr>
            <a:r>
              <a:rPr lang="en" sz="800"/>
              <a:t>Photo credit: </a:t>
            </a:r>
            <a:r>
              <a:rPr lang="en" sz="800" u="sng">
                <a:solidFill>
                  <a:srgbClr val="999999"/>
                </a:solidFill>
                <a:hlinkClick r:id="rId4"/>
              </a:rPr>
              <a:t>https://www.pinterest.com/flatheadvalley/kalispell/</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title"/>
          </p:nvPr>
        </p:nvSpPr>
        <p:spPr>
          <a:xfrm>
            <a:off x="1520599" y="445025"/>
            <a:ext cx="7116300" cy="572700"/>
          </a:xfrm>
          <a:prstGeom prst="rect">
            <a:avLst/>
          </a:prstGeom>
        </p:spPr>
        <p:txBody>
          <a:bodyPr anchorCtr="0" anchor="t" bIns="91425" lIns="91425" rIns="91425" tIns="91425">
            <a:noAutofit/>
          </a:bodyPr>
          <a:lstStyle/>
          <a:p>
            <a:pPr lvl="0">
              <a:spcBef>
                <a:spcPts val="0"/>
              </a:spcBef>
              <a:buNone/>
            </a:pPr>
            <a:r>
              <a:rPr lang="en"/>
              <a:t>Starting to shave</a:t>
            </a:r>
          </a:p>
        </p:txBody>
      </p:sp>
      <p:sp>
        <p:nvSpPr>
          <p:cNvPr id="86" name="Shape 86"/>
          <p:cNvSpPr txBox="1"/>
          <p:nvPr>
            <p:ph idx="1" type="body"/>
          </p:nvPr>
        </p:nvSpPr>
        <p:spPr>
          <a:xfrm>
            <a:off x="1520600" y="1152475"/>
            <a:ext cx="3432300" cy="3416400"/>
          </a:xfrm>
          <a:prstGeom prst="rect">
            <a:avLst/>
          </a:prstGeom>
        </p:spPr>
        <p:txBody>
          <a:bodyPr anchorCtr="0" anchor="t" bIns="91425" lIns="91425" rIns="91425" tIns="91425">
            <a:noAutofit/>
          </a:bodyPr>
          <a:lstStyle/>
          <a:p>
            <a:pPr lvl="0">
              <a:spcBef>
                <a:spcPts val="0"/>
              </a:spcBef>
              <a:buNone/>
            </a:pPr>
            <a:r>
              <a:rPr lang="en"/>
              <a:t>Step 1: you jump in with the shears and cut off a chunk of hair</a:t>
            </a:r>
          </a:p>
          <a:p>
            <a:pPr lvl="0">
              <a:spcBef>
                <a:spcPts val="0"/>
              </a:spcBef>
              <a:buNone/>
            </a:pPr>
            <a:r>
              <a:rPr lang="en"/>
              <a:t>Step 2:  find more hair</a:t>
            </a:r>
          </a:p>
          <a:p>
            <a:pPr lvl="0">
              <a:spcBef>
                <a:spcPts val="0"/>
              </a:spcBef>
              <a:buNone/>
            </a:pPr>
            <a:r>
              <a:rPr lang="en"/>
              <a:t>Step 3: begin cutting that off</a:t>
            </a:r>
          </a:p>
          <a:p>
            <a:pPr lvl="0">
              <a:spcBef>
                <a:spcPts val="0"/>
              </a:spcBef>
              <a:buNone/>
            </a:pPr>
            <a:r>
              <a:rPr lang="en"/>
              <a:t>Step 4: find yet more hair</a:t>
            </a:r>
          </a:p>
          <a:p>
            <a:pPr lvl="0">
              <a:spcBef>
                <a:spcPts val="0"/>
              </a:spcBef>
              <a:buNone/>
            </a:pPr>
            <a:r>
              <a:rPr lang="en"/>
              <a:t>Step 5: </a:t>
            </a:r>
            <a:r>
              <a:rPr lang="en">
                <a:latin typeface="Courier New"/>
                <a:ea typeface="Courier New"/>
                <a:cs typeface="Courier New"/>
                <a:sym typeface="Courier New"/>
              </a:rPr>
              <a:t>20 GOTO 10</a:t>
            </a:r>
          </a:p>
        </p:txBody>
      </p:sp>
      <p:sp>
        <p:nvSpPr>
          <p:cNvPr id="87" name="Shape 87"/>
          <p:cNvSpPr txBox="1"/>
          <p:nvPr>
            <p:ph idx="2" type="body"/>
          </p:nvPr>
        </p:nvSpPr>
        <p:spPr>
          <a:xfrm>
            <a:off x="5357500" y="4616750"/>
            <a:ext cx="3432300" cy="362100"/>
          </a:xfrm>
          <a:prstGeom prst="rect">
            <a:avLst/>
          </a:prstGeom>
        </p:spPr>
        <p:txBody>
          <a:bodyPr anchorCtr="0" anchor="t" bIns="91425" lIns="91425" rIns="91425" tIns="91425">
            <a:noAutofit/>
          </a:bodyPr>
          <a:lstStyle/>
          <a:p>
            <a:pPr lvl="0">
              <a:spcBef>
                <a:spcPts val="0"/>
              </a:spcBef>
              <a:buNone/>
            </a:pPr>
            <a:r>
              <a:rPr lang="en" sz="800">
                <a:solidFill>
                  <a:srgbClr val="313131"/>
                </a:solidFill>
                <a:highlight>
                  <a:srgbClr val="F9F9FB"/>
                </a:highlight>
              </a:rPr>
              <a:t>Photo credit: </a:t>
            </a:r>
            <a:r>
              <a:rPr lang="en" sz="800" u="sng">
                <a:solidFill>
                  <a:srgbClr val="7C7C7C"/>
                </a:solidFill>
                <a:hlinkClick r:id="rId3"/>
              </a:rPr>
              <a:t>F5.com</a:t>
            </a:r>
          </a:p>
        </p:txBody>
      </p:sp>
      <p:pic>
        <p:nvPicPr>
          <p:cNvPr descr="pinsdaddy-yak-shaving.png" id="88" name="Shape 88"/>
          <p:cNvPicPr preferRelativeResize="0"/>
          <p:nvPr/>
        </p:nvPicPr>
        <p:blipFill>
          <a:blip r:embed="rId4">
            <a:alphaModFix/>
          </a:blip>
          <a:stretch>
            <a:fillRect/>
          </a:stretch>
        </p:blipFill>
        <p:spPr>
          <a:xfrm>
            <a:off x="5078500" y="1183550"/>
            <a:ext cx="3905250" cy="3352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1520599" y="445025"/>
            <a:ext cx="7116300" cy="572700"/>
          </a:xfrm>
          <a:prstGeom prst="rect">
            <a:avLst/>
          </a:prstGeom>
        </p:spPr>
        <p:txBody>
          <a:bodyPr anchorCtr="0" anchor="t" bIns="91425" lIns="91425" rIns="91425" tIns="91425">
            <a:noAutofit/>
          </a:bodyPr>
          <a:lstStyle/>
          <a:p>
            <a:pPr lvl="0">
              <a:spcBef>
                <a:spcPts val="0"/>
              </a:spcBef>
              <a:buNone/>
            </a:pPr>
            <a:r>
              <a:rPr lang="en"/>
              <a:t>Sound familiar?</a:t>
            </a:r>
          </a:p>
        </p:txBody>
      </p:sp>
      <p:sp>
        <p:nvSpPr>
          <p:cNvPr id="94" name="Shape 94"/>
          <p:cNvSpPr txBox="1"/>
          <p:nvPr>
            <p:ph idx="1" type="body"/>
          </p:nvPr>
        </p:nvSpPr>
        <p:spPr>
          <a:xfrm>
            <a:off x="1520600" y="1152475"/>
            <a:ext cx="3432300" cy="1763700"/>
          </a:xfrm>
          <a:prstGeom prst="rect">
            <a:avLst/>
          </a:prstGeom>
        </p:spPr>
        <p:txBody>
          <a:bodyPr anchorCtr="0" anchor="t" bIns="91425" lIns="91425" rIns="91425" tIns="91425">
            <a:noAutofit/>
          </a:bodyPr>
          <a:lstStyle/>
          <a:p>
            <a:pPr lvl="0">
              <a:spcBef>
                <a:spcPts val="0"/>
              </a:spcBef>
              <a:buNone/>
            </a:pPr>
            <a:r>
              <a:rPr lang="en" sz="1400"/>
              <a:t>Customer would like a new minor feature: (e.g a setting to reverse the polarity of the neutron flow)</a:t>
            </a:r>
          </a:p>
          <a:p>
            <a:pPr lvl="0">
              <a:spcBef>
                <a:spcPts val="0"/>
              </a:spcBef>
              <a:buNone/>
            </a:pPr>
            <a:r>
              <a:rPr lang="en" sz="1400"/>
              <a:t>So you add the setting…</a:t>
            </a:r>
          </a:p>
          <a:p>
            <a:pPr lvl="0">
              <a:spcBef>
                <a:spcPts val="0"/>
              </a:spcBef>
              <a:buNone/>
            </a:pPr>
            <a:r>
              <a:rPr lang="en" sz="1400"/>
              <a:t>However...</a:t>
            </a:r>
          </a:p>
          <a:p>
            <a:pPr lvl="0">
              <a:spcBef>
                <a:spcPts val="0"/>
              </a:spcBef>
              <a:buNone/>
            </a:pPr>
            <a:r>
              <a:t/>
            </a:r>
            <a:endParaRPr sz="1400"/>
          </a:p>
        </p:txBody>
      </p:sp>
      <p:sp>
        <p:nvSpPr>
          <p:cNvPr id="95" name="Shape 95"/>
          <p:cNvSpPr txBox="1"/>
          <p:nvPr>
            <p:ph idx="2" type="body"/>
          </p:nvPr>
        </p:nvSpPr>
        <p:spPr>
          <a:xfrm>
            <a:off x="5399911" y="1152475"/>
            <a:ext cx="3432300" cy="3416400"/>
          </a:xfrm>
          <a:prstGeom prst="rect">
            <a:avLst/>
          </a:prstGeom>
        </p:spPr>
        <p:txBody>
          <a:bodyPr anchorCtr="0" anchor="t" bIns="91425" lIns="91425" rIns="91425" tIns="91425">
            <a:noAutofit/>
          </a:bodyPr>
          <a:lstStyle/>
          <a:p>
            <a:pPr lvl="0">
              <a:spcBef>
                <a:spcPts val="0"/>
              </a:spcBef>
              <a:buNone/>
            </a:pPr>
            <a:r>
              <a:rPr lang="en"/>
              <a:t>Turns out that your version of libParticlePhysics is too old and needs updated…</a:t>
            </a:r>
          </a:p>
          <a:p>
            <a:pPr lvl="0">
              <a:spcBef>
                <a:spcPts val="0"/>
              </a:spcBef>
              <a:buNone/>
            </a:pPr>
            <a:r>
              <a:rPr lang="en"/>
              <a:t>...hmm, a bit of refactoring is needed in order for polarity to be changed on the fly…</a:t>
            </a:r>
          </a:p>
          <a:p>
            <a:pPr lvl="0">
              <a:spcBef>
                <a:spcPts val="0"/>
              </a:spcBef>
              <a:buNone/>
            </a:pPr>
            <a:r>
              <a:rPr lang="en"/>
              <a:t>...looks like the other particle types need to take the different polarities into account...</a:t>
            </a:r>
          </a:p>
          <a:p>
            <a:pPr lvl="0">
              <a:spcBef>
                <a:spcPts val="0"/>
              </a:spcBef>
              <a:buNone/>
            </a:pPr>
            <a:r>
              <a:rPr lang="en"/>
              <a:t>...do neutrons even have a polarity? This needs some research!</a:t>
            </a:r>
          </a:p>
        </p:txBody>
      </p:sp>
      <p:pic>
        <p:nvPicPr>
          <p:cNvPr descr="Bos_grunniens_at_Yundrok_Yumtso_Lake.jpg" id="96" name="Shape 96"/>
          <p:cNvPicPr preferRelativeResize="0"/>
          <p:nvPr/>
        </p:nvPicPr>
        <p:blipFill>
          <a:blip r:embed="rId3">
            <a:alphaModFix/>
          </a:blip>
          <a:stretch>
            <a:fillRect/>
          </a:stretch>
        </p:blipFill>
        <p:spPr>
          <a:xfrm>
            <a:off x="1792625" y="2916199"/>
            <a:ext cx="2696700" cy="2022525"/>
          </a:xfrm>
          <a:prstGeom prst="rect">
            <a:avLst/>
          </a:prstGeom>
          <a:noFill/>
          <a:ln>
            <a:noFill/>
          </a:ln>
        </p:spPr>
      </p:pic>
      <p:sp>
        <p:nvSpPr>
          <p:cNvPr id="97" name="Shape 97"/>
          <p:cNvSpPr txBox="1"/>
          <p:nvPr/>
        </p:nvSpPr>
        <p:spPr>
          <a:xfrm>
            <a:off x="967350" y="4366025"/>
            <a:ext cx="924000" cy="572700"/>
          </a:xfrm>
          <a:prstGeom prst="rect">
            <a:avLst/>
          </a:prstGeom>
          <a:noFill/>
          <a:ln>
            <a:noFill/>
          </a:ln>
        </p:spPr>
        <p:txBody>
          <a:bodyPr anchorCtr="0" anchor="t" bIns="91425" lIns="91425" rIns="91425" tIns="91425">
            <a:noAutofit/>
          </a:bodyPr>
          <a:lstStyle/>
          <a:p>
            <a:pPr lvl="0">
              <a:spcBef>
                <a:spcPts val="0"/>
              </a:spcBef>
              <a:buNone/>
            </a:pPr>
            <a:r>
              <a:rPr lang="en" sz="800"/>
              <a:t>By Dennis Jarvis, CC BY-SA 3.0, </a:t>
            </a:r>
            <a:r>
              <a:rPr lang="en" sz="800" u="sng">
                <a:solidFill>
                  <a:srgbClr val="B7B7B7"/>
                </a:solidFill>
                <a:hlinkClick r:id="rId4"/>
              </a:rPr>
              <a:t>(details)</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pic>
        <p:nvPicPr>
          <p:cNvPr descr="Bos_grunniens_at_Letdar_on_Annapurna_Circuit.jpg" id="102" name="Shape 102"/>
          <p:cNvPicPr preferRelativeResize="0"/>
          <p:nvPr/>
        </p:nvPicPr>
        <p:blipFill>
          <a:blip r:embed="rId3">
            <a:alphaModFix/>
          </a:blip>
          <a:stretch>
            <a:fillRect/>
          </a:stretch>
        </p:blipFill>
        <p:spPr>
          <a:xfrm>
            <a:off x="1430264" y="0"/>
            <a:ext cx="7713734" cy="5143498"/>
          </a:xfrm>
          <a:prstGeom prst="rect">
            <a:avLst/>
          </a:prstGeom>
          <a:noFill/>
          <a:ln>
            <a:noFill/>
          </a:ln>
        </p:spPr>
      </p:pic>
      <p:sp>
        <p:nvSpPr>
          <p:cNvPr id="103" name="Shape 103"/>
          <p:cNvSpPr txBox="1"/>
          <p:nvPr/>
        </p:nvSpPr>
        <p:spPr>
          <a:xfrm>
            <a:off x="1430400" y="416600"/>
            <a:ext cx="7713600" cy="564900"/>
          </a:xfrm>
          <a:prstGeom prst="rect">
            <a:avLst/>
          </a:prstGeom>
          <a:noFill/>
          <a:ln>
            <a:noFill/>
          </a:ln>
        </p:spPr>
        <p:txBody>
          <a:bodyPr anchorCtr="0" anchor="t" bIns="91425" lIns="91425" rIns="91425" tIns="91425">
            <a:noAutofit/>
          </a:bodyPr>
          <a:lstStyle/>
          <a:p>
            <a:pPr lvl="0" algn="ctr">
              <a:spcBef>
                <a:spcPts val="0"/>
              </a:spcBef>
              <a:buNone/>
            </a:pPr>
            <a:r>
              <a:rPr lang="en" sz="3000"/>
              <a:t>&lt;INTERMISSION&gt;</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1520599" y="445025"/>
            <a:ext cx="7116300" cy="572700"/>
          </a:xfrm>
          <a:prstGeom prst="rect">
            <a:avLst/>
          </a:prstGeom>
        </p:spPr>
        <p:txBody>
          <a:bodyPr anchorCtr="0" anchor="t" bIns="91425" lIns="91425" rIns="91425" tIns="91425">
            <a:noAutofit/>
          </a:bodyPr>
          <a:lstStyle/>
          <a:p>
            <a:pPr lvl="0">
              <a:spcBef>
                <a:spcPts val="0"/>
              </a:spcBef>
              <a:buNone/>
            </a:pPr>
            <a:r>
              <a:rPr lang="en"/>
              <a:t>War story: Japanese text input bug</a:t>
            </a:r>
          </a:p>
        </p:txBody>
      </p:sp>
      <p:sp>
        <p:nvSpPr>
          <p:cNvPr id="109" name="Shape 109"/>
          <p:cNvSpPr txBox="1"/>
          <p:nvPr>
            <p:ph idx="1" type="body"/>
          </p:nvPr>
        </p:nvSpPr>
        <p:spPr>
          <a:xfrm>
            <a:off x="1520600" y="1152475"/>
            <a:ext cx="3432300" cy="3416400"/>
          </a:xfrm>
          <a:prstGeom prst="rect">
            <a:avLst/>
          </a:prstGeom>
        </p:spPr>
        <p:txBody>
          <a:bodyPr anchorCtr="0" anchor="t" bIns="91425" lIns="91425" rIns="91425" tIns="91425">
            <a:noAutofit/>
          </a:bodyPr>
          <a:lstStyle/>
          <a:p>
            <a:pPr lvl="0">
              <a:spcBef>
                <a:spcPts val="0"/>
              </a:spcBef>
              <a:buNone/>
            </a:pPr>
            <a:r>
              <a:rPr lang="en"/>
              <a:t>The scene:</a:t>
            </a:r>
            <a:br>
              <a:rPr lang="en"/>
            </a:br>
            <a:r>
              <a:rPr lang="en"/>
              <a:t>Unicode support in 7.0 is coming along, a couple of DPs have been released</a:t>
            </a:r>
          </a:p>
          <a:p>
            <a:pPr lvl="0">
              <a:spcBef>
                <a:spcPts val="0"/>
              </a:spcBef>
              <a:buNone/>
            </a:pPr>
            <a:r>
              <a:rPr lang="en"/>
              <a:t>The bug:</a:t>
            </a:r>
            <a:br>
              <a:rPr lang="en"/>
            </a:br>
            <a:r>
              <a:rPr lang="en"/>
              <a:t>Japanese text input doesn’t work on Linux</a:t>
            </a:r>
          </a:p>
          <a:p>
            <a:pPr lvl="0">
              <a:spcBef>
                <a:spcPts val="0"/>
              </a:spcBef>
              <a:buNone/>
            </a:pPr>
            <a:r>
              <a:rPr lang="en"/>
              <a:t>The analysis:</a:t>
            </a:r>
            <a:br>
              <a:rPr lang="en"/>
            </a:br>
            <a:r>
              <a:rPr lang="en"/>
              <a:t>X11 IME is too primitive; GTK/GDK supplies a better-supported interface</a:t>
            </a:r>
          </a:p>
          <a:p>
            <a:pPr lvl="0">
              <a:spcBef>
                <a:spcPts val="0"/>
              </a:spcBef>
              <a:buNone/>
            </a:pPr>
            <a:r>
              <a:rPr lang="en"/>
              <a:t>The solution:</a:t>
            </a:r>
            <a:br>
              <a:rPr lang="en"/>
            </a:br>
            <a:r>
              <a:rPr lang="en"/>
              <a:t>Use GDK instead of raw X11 on Linux</a:t>
            </a:r>
          </a:p>
        </p:txBody>
      </p:sp>
      <p:sp>
        <p:nvSpPr>
          <p:cNvPr id="110" name="Shape 110"/>
          <p:cNvSpPr txBox="1"/>
          <p:nvPr>
            <p:ph idx="2" type="body"/>
          </p:nvPr>
        </p:nvSpPr>
        <p:spPr>
          <a:xfrm>
            <a:off x="5399911" y="1152475"/>
            <a:ext cx="3432300" cy="3416400"/>
          </a:xfrm>
          <a:prstGeom prst="rect">
            <a:avLst/>
          </a:prstGeom>
        </p:spPr>
        <p:txBody>
          <a:bodyPr anchorCtr="0" anchor="ctr" bIns="91425" lIns="91425" rIns="91425" tIns="91425">
            <a:noAutofit/>
          </a:bodyPr>
          <a:lstStyle/>
          <a:p>
            <a:pPr lvl="0" algn="ctr">
              <a:spcBef>
                <a:spcPts val="0"/>
              </a:spcBef>
              <a:buNone/>
            </a:pPr>
            <a:r>
              <a:rPr lang="en" sz="4800"/>
              <a:t>こんにちは世界！</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sp>
        <p:nvSpPr>
          <p:cNvPr id="115" name="Shape 115"/>
          <p:cNvSpPr txBox="1"/>
          <p:nvPr>
            <p:ph type="title"/>
          </p:nvPr>
        </p:nvSpPr>
        <p:spPr>
          <a:xfrm>
            <a:off x="1520599" y="445025"/>
            <a:ext cx="7116300" cy="572700"/>
          </a:xfrm>
          <a:prstGeom prst="rect">
            <a:avLst/>
          </a:prstGeom>
        </p:spPr>
        <p:txBody>
          <a:bodyPr anchorCtr="0" anchor="t" bIns="91425" lIns="91425" rIns="91425" tIns="91425">
            <a:noAutofit/>
          </a:bodyPr>
          <a:lstStyle/>
          <a:p>
            <a:pPr lvl="0">
              <a:spcBef>
                <a:spcPts val="0"/>
              </a:spcBef>
              <a:buNone/>
            </a:pPr>
            <a:r>
              <a:rPr lang="en"/>
              <a:t>GDK-ifying the Linux engine</a:t>
            </a:r>
          </a:p>
        </p:txBody>
      </p:sp>
      <p:sp>
        <p:nvSpPr>
          <p:cNvPr id="116" name="Shape 116"/>
          <p:cNvSpPr txBox="1"/>
          <p:nvPr>
            <p:ph idx="1" type="body"/>
          </p:nvPr>
        </p:nvSpPr>
        <p:spPr>
          <a:xfrm>
            <a:off x="1520600" y="1152475"/>
            <a:ext cx="3432300" cy="3416400"/>
          </a:xfrm>
          <a:prstGeom prst="rect">
            <a:avLst/>
          </a:prstGeom>
        </p:spPr>
        <p:txBody>
          <a:bodyPr anchorCtr="0" anchor="t" bIns="91425" lIns="91425" rIns="91425" tIns="91425">
            <a:noAutofit/>
          </a:bodyPr>
          <a:lstStyle/>
          <a:p>
            <a:pPr lvl="0">
              <a:spcBef>
                <a:spcPts val="0"/>
              </a:spcBef>
              <a:buNone/>
            </a:pPr>
            <a:r>
              <a:rPr lang="en"/>
              <a:t>Estimated difficulty:</a:t>
            </a:r>
            <a:br>
              <a:rPr lang="en"/>
            </a:br>
            <a:r>
              <a:rPr lang="en"/>
              <a:t>GDK API closely mirrors X11 API… a bit of refactoring but not too much</a:t>
            </a:r>
          </a:p>
          <a:p>
            <a:pPr lvl="0">
              <a:spcBef>
                <a:spcPts val="0"/>
              </a:spcBef>
              <a:buNone/>
            </a:pPr>
            <a:r>
              <a:rPr lang="en"/>
              <a:t>Estimated time:</a:t>
            </a:r>
            <a:br>
              <a:rPr lang="en"/>
            </a:br>
            <a:r>
              <a:rPr lang="en"/>
              <a:t>Two weeks at most</a:t>
            </a:r>
          </a:p>
          <a:p>
            <a:pPr lvl="0">
              <a:spcBef>
                <a:spcPts val="0"/>
              </a:spcBef>
              <a:buNone/>
            </a:pPr>
            <a:r>
              <a:rPr lang="en"/>
              <a:t>Conclusion:</a:t>
            </a:r>
            <a:br>
              <a:rPr lang="en"/>
            </a:br>
            <a:r>
              <a:rPr lang="en"/>
              <a:t>Raw X11 is a pain, GDK is an all-round improvement; big job but worthwhile</a:t>
            </a:r>
          </a:p>
          <a:p>
            <a:pPr lvl="0">
              <a:spcBef>
                <a:spcPts val="0"/>
              </a:spcBef>
              <a:buNone/>
            </a:pPr>
            <a:r>
              <a:rPr lang="en"/>
              <a:t>Actual time taken:</a:t>
            </a:r>
            <a:br>
              <a:rPr lang="en"/>
            </a:br>
            <a:r>
              <a:rPr lang="en"/>
              <a:t>~2 months</a:t>
            </a:r>
          </a:p>
        </p:txBody>
      </p:sp>
      <p:sp>
        <p:nvSpPr>
          <p:cNvPr id="117" name="Shape 117"/>
          <p:cNvSpPr txBox="1"/>
          <p:nvPr>
            <p:ph idx="2" type="body"/>
          </p:nvPr>
        </p:nvSpPr>
        <p:spPr>
          <a:xfrm>
            <a:off x="5399911" y="1152475"/>
            <a:ext cx="3432300" cy="3416400"/>
          </a:xfrm>
          <a:prstGeom prst="rect">
            <a:avLst/>
          </a:prstGeom>
        </p:spPr>
        <p:txBody>
          <a:bodyPr anchorCtr="0" anchor="ctr" bIns="91425" lIns="91425" rIns="91425" tIns="91425">
            <a:noAutofit/>
          </a:bodyPr>
          <a:lstStyle/>
          <a:p>
            <a:pPr lvl="0" algn="ctr">
              <a:spcBef>
                <a:spcPts val="0"/>
              </a:spcBef>
              <a:buNone/>
            </a:pPr>
            <a:r>
              <a:rPr lang="en" sz="4800"/>
              <a:t>これは簡単です!</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type="title"/>
          </p:nvPr>
        </p:nvSpPr>
        <p:spPr>
          <a:xfrm>
            <a:off x="1520599" y="445025"/>
            <a:ext cx="7116300" cy="572700"/>
          </a:xfrm>
          <a:prstGeom prst="rect">
            <a:avLst/>
          </a:prstGeom>
        </p:spPr>
        <p:txBody>
          <a:bodyPr anchorCtr="0" anchor="t" bIns="91425" lIns="91425" rIns="91425" tIns="91425">
            <a:noAutofit/>
          </a:bodyPr>
          <a:lstStyle/>
          <a:p>
            <a:pPr lvl="0">
              <a:spcBef>
                <a:spcPts val="0"/>
              </a:spcBef>
              <a:buNone/>
            </a:pPr>
            <a:r>
              <a:rPr lang="en"/>
              <a:t>GDK-ification post-mortem</a:t>
            </a:r>
          </a:p>
        </p:txBody>
      </p:sp>
      <p:sp>
        <p:nvSpPr>
          <p:cNvPr id="123" name="Shape 123"/>
          <p:cNvSpPr txBox="1"/>
          <p:nvPr>
            <p:ph idx="1" type="body"/>
          </p:nvPr>
        </p:nvSpPr>
        <p:spPr>
          <a:xfrm>
            <a:off x="1520600" y="1152475"/>
            <a:ext cx="3432300" cy="3416400"/>
          </a:xfrm>
          <a:prstGeom prst="rect">
            <a:avLst/>
          </a:prstGeom>
        </p:spPr>
        <p:txBody>
          <a:bodyPr anchorCtr="0" anchor="t" bIns="91425" lIns="91425" rIns="91425" tIns="91425">
            <a:noAutofit/>
          </a:bodyPr>
          <a:lstStyle/>
          <a:p>
            <a:pPr lvl="0" rtl="0">
              <a:spcBef>
                <a:spcPts val="0"/>
              </a:spcBef>
              <a:buNone/>
            </a:pPr>
            <a:r>
              <a:rPr lang="en"/>
              <a:t>What went wrong:</a:t>
            </a:r>
          </a:p>
          <a:p>
            <a:pPr indent="-228600" lvl="0" marL="457200" rtl="0">
              <a:spcBef>
                <a:spcPts val="0"/>
              </a:spcBef>
            </a:pPr>
            <a:r>
              <a:rPr lang="en"/>
              <a:t>APIs were a simple translation… 90% of the time</a:t>
            </a:r>
          </a:p>
          <a:p>
            <a:pPr indent="-228600" lvl="0" marL="457200" rtl="0">
              <a:spcBef>
                <a:spcPts val="0"/>
              </a:spcBef>
            </a:pPr>
            <a:r>
              <a:rPr lang="en"/>
              <a:t>Cascading changes through old and idiosyncratic code</a:t>
            </a:r>
          </a:p>
          <a:p>
            <a:pPr indent="-228600" lvl="0" marL="457200" rtl="0">
              <a:spcBef>
                <a:spcPts val="0"/>
              </a:spcBef>
            </a:pPr>
            <a:r>
              <a:rPr lang="en"/>
              <a:t>X11 windowing is finicky (to put it mildly!)</a:t>
            </a:r>
          </a:p>
          <a:p>
            <a:pPr lvl="0" rtl="0">
              <a:spcBef>
                <a:spcPts val="0"/>
              </a:spcBef>
              <a:buNone/>
            </a:pPr>
            <a:r>
              <a:t/>
            </a:r>
            <a:endParaRPr/>
          </a:p>
          <a:p>
            <a:pPr lvl="0" rtl="0">
              <a:spcBef>
                <a:spcPts val="0"/>
              </a:spcBef>
              <a:buNone/>
            </a:pPr>
            <a:r>
              <a:rPr lang="en"/>
              <a:t>Cause:</a:t>
            </a:r>
            <a:br>
              <a:rPr lang="en"/>
            </a:br>
            <a:r>
              <a:rPr lang="en"/>
              <a:t>Excessive optimism!</a:t>
            </a:r>
          </a:p>
          <a:p>
            <a:pPr lvl="0">
              <a:spcBef>
                <a:spcPts val="0"/>
              </a:spcBef>
              <a:buNone/>
            </a:pPr>
            <a:r>
              <a:t/>
            </a:r>
            <a:endParaRPr/>
          </a:p>
        </p:txBody>
      </p:sp>
      <p:sp>
        <p:nvSpPr>
          <p:cNvPr id="124" name="Shape 124"/>
          <p:cNvSpPr txBox="1"/>
          <p:nvPr>
            <p:ph idx="2" type="body"/>
          </p:nvPr>
        </p:nvSpPr>
        <p:spPr>
          <a:xfrm>
            <a:off x="5399911" y="1152475"/>
            <a:ext cx="3432300" cy="3416400"/>
          </a:xfrm>
          <a:prstGeom prst="rect">
            <a:avLst/>
          </a:prstGeom>
        </p:spPr>
        <p:txBody>
          <a:bodyPr anchorCtr="0" anchor="ctr" bIns="91425" lIns="91425" rIns="91425" tIns="91425">
            <a:noAutofit/>
          </a:bodyPr>
          <a:lstStyle/>
          <a:p>
            <a:pPr lvl="0" rtl="0" algn="ctr">
              <a:spcBef>
                <a:spcPts val="0"/>
              </a:spcBef>
              <a:buNone/>
            </a:pPr>
            <a:r>
              <a:rPr lang="en" sz="3600"/>
              <a:t>悲しみと悲哀</a:t>
            </a:r>
          </a:p>
          <a:p>
            <a:pPr lvl="0" algn="ctr">
              <a:spcBef>
                <a:spcPts val="0"/>
              </a:spcBef>
              <a:buNone/>
            </a:pPr>
            <a:r>
              <a:rPr lang="en" sz="3600"/>
              <a:t>:,-(</a:t>
            </a:r>
          </a:p>
        </p:txBody>
      </p:sp>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