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Shape 1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Shape 1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Shape 2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Shape 2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Shape 2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Shape 24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Shape 2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25" y="-50"/>
            <a:ext cx="9144000" cy="5143500"/>
          </a:xfrm>
          <a:prstGeom prst="rect">
            <a:avLst/>
          </a:prstGeom>
          <a:solidFill>
            <a:srgbClr val="434343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" name="Shape 15"/>
          <p:cNvSpPr/>
          <p:nvPr/>
        </p:nvSpPr>
        <p:spPr>
          <a:xfrm>
            <a:off x="0" y="3622775"/>
            <a:ext cx="9144000" cy="908475"/>
          </a:xfrm>
          <a:prstGeom prst="flowChartProcess">
            <a:avLst/>
          </a:prstGeom>
          <a:solidFill>
            <a:srgbClr val="000000">
              <a:alpha val="48460"/>
            </a:srgbClr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441850" y="3622775"/>
            <a:ext cx="5858400" cy="554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b="1" sz="28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8" name="Shape 18"/>
          <p:cNvSpPr txBox="1"/>
          <p:nvPr>
            <p:ph idx="2" type="subTitle"/>
          </p:nvPr>
        </p:nvSpPr>
        <p:spPr>
          <a:xfrm>
            <a:off x="5441850" y="4016100"/>
            <a:ext cx="6343200" cy="3195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/>
        </p:txBody>
      </p:sp>
      <p:sp>
        <p:nvSpPr>
          <p:cNvPr id="19" name="Shape 19"/>
          <p:cNvSpPr txBox="1"/>
          <p:nvPr>
            <p:ph type="title"/>
          </p:nvPr>
        </p:nvSpPr>
        <p:spPr>
          <a:xfrm>
            <a:off x="899975" y="1230975"/>
            <a:ext cx="7199700" cy="18699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None/>
              <a:defRPr b="1" sz="4800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buNone/>
              <a:defRPr b="1" sz="6000">
                <a:solidFill>
                  <a:srgbClr val="FFFFFF"/>
                </a:solidFill>
              </a:defRPr>
            </a:lvl2pPr>
            <a:lvl3pPr lvl="2" algn="ctr">
              <a:spcBef>
                <a:spcPts val="0"/>
              </a:spcBef>
              <a:buNone/>
              <a:defRPr b="1" sz="6000">
                <a:solidFill>
                  <a:srgbClr val="FFFFFF"/>
                </a:solidFill>
              </a:defRPr>
            </a:lvl3pPr>
            <a:lvl4pPr lvl="3" algn="ctr">
              <a:spcBef>
                <a:spcPts val="0"/>
              </a:spcBef>
              <a:buNone/>
              <a:defRPr b="1" sz="6000">
                <a:solidFill>
                  <a:srgbClr val="FFFFFF"/>
                </a:solidFill>
              </a:defRPr>
            </a:lvl4pPr>
            <a:lvl5pPr lvl="4" algn="ctr">
              <a:spcBef>
                <a:spcPts val="0"/>
              </a:spcBef>
              <a:buNone/>
              <a:defRPr b="1" sz="6000">
                <a:solidFill>
                  <a:srgbClr val="FFFFFF"/>
                </a:solidFill>
              </a:defRPr>
            </a:lvl5pPr>
            <a:lvl6pPr lvl="5" algn="ctr">
              <a:spcBef>
                <a:spcPts val="0"/>
              </a:spcBef>
              <a:buNone/>
              <a:defRPr b="1" sz="6000">
                <a:solidFill>
                  <a:srgbClr val="FFFFFF"/>
                </a:solidFill>
              </a:defRPr>
            </a:lvl6pPr>
            <a:lvl7pPr lvl="6" algn="ctr">
              <a:spcBef>
                <a:spcPts val="0"/>
              </a:spcBef>
              <a:buNone/>
              <a:defRPr b="1" sz="6000">
                <a:solidFill>
                  <a:srgbClr val="FFFFFF"/>
                </a:solidFill>
              </a:defRPr>
            </a:lvl7pPr>
            <a:lvl8pPr lvl="7" algn="ctr">
              <a:spcBef>
                <a:spcPts val="0"/>
              </a:spcBef>
              <a:buNone/>
              <a:defRPr b="1" sz="6000">
                <a:solidFill>
                  <a:srgbClr val="FFFFFF"/>
                </a:solidFill>
              </a:defRPr>
            </a:lvl8pPr>
            <a:lvl9pPr lvl="8" algn="ctr">
              <a:spcBef>
                <a:spcPts val="0"/>
              </a:spcBef>
              <a:buNone/>
              <a:defRPr b="1" sz="60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descr="streamingcircle.png" id="20" name="Shape 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906924" y="3100875"/>
            <a:ext cx="1685975" cy="15981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ivecode-global-site-logo-300x252.png" id="21" name="Shape 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77912" y="430349"/>
            <a:ext cx="1043825" cy="876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1460325" y="1106125"/>
            <a:ext cx="73719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1460325" y="3152225"/>
            <a:ext cx="73719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1520600" y="1152475"/>
            <a:ext cx="34323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2" name="Shape 32"/>
          <p:cNvSpPr txBox="1"/>
          <p:nvPr>
            <p:ph idx="2" type="body"/>
          </p:nvPr>
        </p:nvSpPr>
        <p:spPr>
          <a:xfrm>
            <a:off x="5399911" y="1152475"/>
            <a:ext cx="34323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type="title"/>
          </p:nvPr>
        </p:nvSpPr>
        <p:spPr>
          <a:xfrm>
            <a:off x="1593725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1593725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16194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5156676" y="-125"/>
            <a:ext cx="3987299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6" name="Shape 46"/>
          <p:cNvSpPr txBox="1"/>
          <p:nvPr>
            <p:ph type="title"/>
          </p:nvPr>
        </p:nvSpPr>
        <p:spPr>
          <a:xfrm>
            <a:off x="1400900" y="1233175"/>
            <a:ext cx="35280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7" name="Shape 47"/>
          <p:cNvSpPr txBox="1"/>
          <p:nvPr>
            <p:ph idx="1" type="subTitle"/>
          </p:nvPr>
        </p:nvSpPr>
        <p:spPr>
          <a:xfrm>
            <a:off x="1400900" y="2803075"/>
            <a:ext cx="35280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48" name="Shape 48"/>
          <p:cNvSpPr txBox="1"/>
          <p:nvPr>
            <p:ph idx="2" type="body"/>
          </p:nvPr>
        </p:nvSpPr>
        <p:spPr>
          <a:xfrm>
            <a:off x="5477179" y="724075"/>
            <a:ext cx="3346199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" type="body"/>
          </p:nvPr>
        </p:nvSpPr>
        <p:spPr>
          <a:xfrm>
            <a:off x="14579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2.jp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artan30percent.jpg" id="6" name="Shape 6"/>
          <p:cNvPicPr preferRelativeResize="0"/>
          <p:nvPr/>
        </p:nvPicPr>
        <p:blipFill rotWithShape="1">
          <a:blip r:embed="rId1">
            <a:alphaModFix/>
          </a:blip>
          <a:srcRect b="0" l="44084" r="44084" t="0"/>
          <a:stretch/>
        </p:blipFill>
        <p:spPr>
          <a:xfrm>
            <a:off x="0" y="0"/>
            <a:ext cx="7302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" name="Shape 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  <p:sp>
        <p:nvSpPr>
          <p:cNvPr id="10" name="Shape 10"/>
          <p:cNvSpPr/>
          <p:nvPr/>
        </p:nvSpPr>
        <p:spPr>
          <a:xfrm>
            <a:off x="-75" y="-75"/>
            <a:ext cx="730200" cy="5143500"/>
          </a:xfrm>
          <a:prstGeom prst="rect">
            <a:avLst/>
          </a:prstGeom>
          <a:solidFill>
            <a:srgbClr val="434343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 txBox="1"/>
          <p:nvPr/>
        </p:nvSpPr>
        <p:spPr>
          <a:xfrm rot="-5400000">
            <a:off x="-886800" y="1124400"/>
            <a:ext cx="2503800" cy="7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r>
              <a:rPr b="1" lang="en" sz="2000">
                <a:solidFill>
                  <a:srgbClr val="FFFFFF"/>
                </a:solidFill>
              </a:rPr>
              <a:t>#LiveCodeGlobal</a:t>
            </a:r>
          </a:p>
        </p:txBody>
      </p:sp>
      <p:pic>
        <p:nvPicPr>
          <p:cNvPr descr="globalredlogo-300x252 (1).png" id="12" name="Shape 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787" y="4356824"/>
            <a:ext cx="644625" cy="541474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mailto:support@livecode.com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idx="1" type="subTitle"/>
          </p:nvPr>
        </p:nvSpPr>
        <p:spPr>
          <a:xfrm>
            <a:off x="5441850" y="3622775"/>
            <a:ext cx="5858400" cy="554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Ali	</a:t>
            </a:r>
          </a:p>
        </p:txBody>
      </p:sp>
      <p:sp>
        <p:nvSpPr>
          <p:cNvPr id="64" name="Shape 64"/>
          <p:cNvSpPr txBox="1"/>
          <p:nvPr>
            <p:ph idx="2" type="subTitle"/>
          </p:nvPr>
        </p:nvSpPr>
        <p:spPr>
          <a:xfrm>
            <a:off x="5441850" y="4016100"/>
            <a:ext cx="6343200" cy="3195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Lloyd</a:t>
            </a:r>
          </a:p>
        </p:txBody>
      </p:sp>
      <p:sp>
        <p:nvSpPr>
          <p:cNvPr id="65" name="Shape 65"/>
          <p:cNvSpPr txBox="1"/>
          <p:nvPr>
            <p:ph type="title"/>
          </p:nvPr>
        </p:nvSpPr>
        <p:spPr>
          <a:xfrm>
            <a:off x="0" y="1337025"/>
            <a:ext cx="9144000" cy="16803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Building Widgets</a:t>
            </a:r>
          </a:p>
        </p:txBody>
      </p:sp>
      <p:pic>
        <p:nvPicPr>
          <p:cNvPr descr="Screen Shot 2017-06-13 at 13.20.01.png" id="66" name="Shape 66"/>
          <p:cNvPicPr preferRelativeResize="0"/>
          <p:nvPr/>
        </p:nvPicPr>
        <p:blipFill rotWithShape="1">
          <a:blip r:embed="rId3">
            <a:alphaModFix/>
          </a:blip>
          <a:srcRect b="4220" l="0" r="0" t="4220"/>
          <a:stretch/>
        </p:blipFill>
        <p:spPr>
          <a:xfrm>
            <a:off x="4063125" y="3424575"/>
            <a:ext cx="1116900" cy="11490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Mac OS Checkbox</a:t>
            </a:r>
          </a:p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Suppose you asked the following question: 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What’s the cleanest way to have multiple themes?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I might answer with a widget that imitates the Mac OS Sierra checkbox.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idx="1" type="subTitle"/>
          </p:nvPr>
        </p:nvSpPr>
        <p:spPr>
          <a:xfrm>
            <a:off x="1400900" y="419275"/>
            <a:ext cx="2694000" cy="3314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 sz="1800"/>
              <a:t>A simple and clean way to allow multiple themes for a widget is to set up an array constant containing all the information.</a:t>
            </a:r>
          </a:p>
          <a:p>
            <a:pPr lv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 sz="1800"/>
              <a:t>Then when you come to implement the OnPaint handler, it’s just a case of getting the current theme and state of the widget.</a:t>
            </a:r>
          </a:p>
        </p:txBody>
      </p:sp>
      <p:sp>
        <p:nvSpPr>
          <p:cNvPr id="149" name="Shape 149"/>
          <p:cNvSpPr txBox="1"/>
          <p:nvPr/>
        </p:nvSpPr>
        <p:spPr>
          <a:xfrm>
            <a:off x="5303425" y="205275"/>
            <a:ext cx="3704400" cy="5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constant kColors is {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"macos": {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"border": {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"normal": "180,180,180",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"depressed": "155,155,155",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"checked": "44,145,252",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"checked-depressed": "0,104,225"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},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"background": {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"normal": "255,255,255",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"depressed": "240,240,240",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"checked": "59,153,252",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"checked-depressed": "10,127,251"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}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},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"default": {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"border": {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"normal": "180,180,180",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"depressed": "155,155,155",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"checked": "180,180,180",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"checked-depressed": "155,155,155"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},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"background": {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"normal": "255,255,255",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"depressed": "240,240,240",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"checked": "255,255,255",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"checked-depressed": "240,240,240"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}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}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idx="1" type="subTitle"/>
          </p:nvPr>
        </p:nvSpPr>
        <p:spPr>
          <a:xfrm>
            <a:off x="1392000" y="508125"/>
            <a:ext cx="2694000" cy="3649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We create a string for the current state, and then use this and the theme to generically access parts of the theming array.</a:t>
            </a:r>
          </a:p>
          <a:p>
            <a:pPr lv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This could also be done for theming-related paths that are known in advance.</a:t>
            </a:r>
          </a:p>
        </p:txBody>
      </p:sp>
      <p:sp>
        <p:nvSpPr>
          <p:cNvPr id="155" name="Shape 155"/>
          <p:cNvSpPr txBox="1"/>
          <p:nvPr/>
        </p:nvSpPr>
        <p:spPr>
          <a:xfrm>
            <a:off x="5383375" y="508125"/>
            <a:ext cx="3704400" cy="5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variable tState as String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if mChecked then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put "checked" into tState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 mDepressed then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put "-depressed" after tState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end if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else if mDepressed then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put "depressed" into tState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else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put "normal" into tState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end if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variable tThemeArray as Array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put kColors[mStyle] into tThemeArray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set the paint of this canvas to solid paint with stringToColor(tThemeArray["border"][tState])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9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Shape 1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2925" y="1169162"/>
            <a:ext cx="7984799" cy="1987924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Shape 161"/>
          <p:cNvSpPr txBox="1"/>
          <p:nvPr>
            <p:ph idx="1" type="body"/>
          </p:nvPr>
        </p:nvSpPr>
        <p:spPr>
          <a:xfrm>
            <a:off x="1440150" y="351102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Which is which?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Shape 1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2925" y="1169162"/>
            <a:ext cx="7984799" cy="19879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7" name="Shape 167"/>
          <p:cNvCxnSpPr/>
          <p:nvPr/>
        </p:nvCxnSpPr>
        <p:spPr>
          <a:xfrm rot="10800000">
            <a:off x="6569600" y="2076900"/>
            <a:ext cx="897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68" name="Shape 168"/>
          <p:cNvCxnSpPr/>
          <p:nvPr/>
        </p:nvCxnSpPr>
        <p:spPr>
          <a:xfrm rot="10800000">
            <a:off x="6529725" y="2782050"/>
            <a:ext cx="897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169" name="Shape 169"/>
          <p:cNvSpPr txBox="1"/>
          <p:nvPr/>
        </p:nvSpPr>
        <p:spPr>
          <a:xfrm>
            <a:off x="6649350" y="1639700"/>
            <a:ext cx="897000" cy="3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Widget</a:t>
            </a:r>
          </a:p>
        </p:txBody>
      </p:sp>
      <p:sp>
        <p:nvSpPr>
          <p:cNvPr id="170" name="Shape 170"/>
          <p:cNvSpPr txBox="1"/>
          <p:nvPr/>
        </p:nvSpPr>
        <p:spPr>
          <a:xfrm>
            <a:off x="6609475" y="2361450"/>
            <a:ext cx="897000" cy="3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Mac OS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Animated check mark</a:t>
            </a:r>
          </a:p>
        </p:txBody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Suppose you asked the following question: 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Can I animate drawing in my OnPaint handler?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I might answer with a widget that animates a check mark in a checkbox.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>
            <p:ph idx="1" type="subTitle"/>
          </p:nvPr>
        </p:nvSpPr>
        <p:spPr>
          <a:xfrm>
            <a:off x="1392000" y="508125"/>
            <a:ext cx="2694000" cy="3649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Use the schedule command, OnTimer event and member variables to animate the check mark.</a:t>
            </a:r>
          </a:p>
        </p:txBody>
      </p:sp>
      <p:sp>
        <p:nvSpPr>
          <p:cNvPr id="182" name="Shape 182"/>
          <p:cNvSpPr txBox="1"/>
          <p:nvPr/>
        </p:nvSpPr>
        <p:spPr>
          <a:xfrm>
            <a:off x="5383375" y="508125"/>
            <a:ext cx="3704400" cy="5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constant kTimer is 0.00001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 handler OnTimer()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// Increment percentage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add 1 to mPercentage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if mPercentage &lt; 100 then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schedule timer in kTimer seconds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end if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// Redraw again each time the timer triggers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redraw all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end handler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9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/>
          <p:nvPr>
            <p:ph idx="1" type="subTitle"/>
          </p:nvPr>
        </p:nvSpPr>
        <p:spPr>
          <a:xfrm>
            <a:off x="1392000" y="508125"/>
            <a:ext cx="2694000" cy="3649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‘Use up’ 20% of the percentage on the first part of the check mark.</a:t>
            </a:r>
          </a:p>
          <a:p>
            <a:pPr lv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We just use interpolation to figure out what the end point of the line should be given the percentage.</a:t>
            </a:r>
          </a:p>
        </p:txBody>
      </p:sp>
      <p:sp>
        <p:nvSpPr>
          <p:cNvPr id="188" name="Shape 188"/>
          <p:cNvSpPr txBox="1"/>
          <p:nvPr/>
        </p:nvSpPr>
        <p:spPr>
          <a:xfrm>
            <a:off x="5439600" y="593650"/>
            <a:ext cx="3704400" cy="5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constant kStartPoint is [3,7]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constant kMidPoint is [5,9.5]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constant kEndPoint is [9.5,2.5]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constant kPercentageAtMidPoint is 20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handler DrawAnimatedCheckMark(in pCheckBox as Rectangle)    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variable tPath as Path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put the empty path into tPath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variable tEnd as List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variable tProportion as Real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variable tX as Integer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if mPercentage &lt; kPercentageAtMidPoint then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put mPercentage / kPercentageAtMidPoint into tProportion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repeat with tX from 1 up to 2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push kStartPoint[tX] + tProportion*(kMidPoint[tX] - kStartPoint[tX]) onto tEnd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end repeat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else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put kMidPoint into tEnd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end if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move to point kStartPoint on tPath    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line to point tEnd on tPath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...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/>
          <p:nvPr>
            <p:ph idx="1" type="subTitle"/>
          </p:nvPr>
        </p:nvSpPr>
        <p:spPr>
          <a:xfrm>
            <a:off x="1392000" y="508125"/>
            <a:ext cx="2694000" cy="3649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Do exactly the same for the remaining 80%.</a:t>
            </a:r>
          </a:p>
          <a:p>
            <a:pPr lv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Finally we translate the constructed path to where it should be in the check box, and stroke the path with a green color.</a:t>
            </a:r>
          </a:p>
        </p:txBody>
      </p:sp>
      <p:sp>
        <p:nvSpPr>
          <p:cNvPr id="194" name="Shape 194"/>
          <p:cNvSpPr txBox="1"/>
          <p:nvPr/>
        </p:nvSpPr>
        <p:spPr>
          <a:xfrm>
            <a:off x="5391625" y="577150"/>
            <a:ext cx="3704400" cy="5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...   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if mPercentage &gt; kPercentageAtMidPoint then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variable tNewEnd as List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put (mPercentage - kPercentageAtMidPoint) / (100 - kPercentageAtMidPoint) into tProportion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repeat with tX from 1 up to 2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push kMidPoint[tX] + tProportion*(kEndPoint[tX] - kMidPoint[tX]) onto tNewEnd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end repeat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line to point tNewEnd on tPath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end if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// translate the path to the top-left of the box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translate tPath by [the left of pCheckBox, the top of pCheckBox]   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set the paint of this canvas to solid paint with color [0,1,0]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stroke tPath on this canvas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end handler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Handler variables</a:t>
            </a:r>
          </a:p>
        </p:txBody>
      </p:sp>
      <p:sp>
        <p:nvSpPr>
          <p:cNvPr id="200" name="Shape 200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Suppose you asked the following questions: 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What’s your favourite LCB feature?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How do I manage array data in a widget?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I might answer with the tree view widget. Although I might first digress with a little library.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This month - a mixed bag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434343"/>
              </a:buClr>
            </a:pPr>
            <a:r>
              <a:rPr lang="en">
                <a:solidFill>
                  <a:srgbClr val="434343"/>
                </a:solidFill>
              </a:rPr>
              <a:t>A math(s)-minimal Koch snowflake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</a:pPr>
            <a:r>
              <a:rPr lang="en">
                <a:solidFill>
                  <a:srgbClr val="434343"/>
                </a:solidFill>
              </a:rPr>
              <a:t>Imitate the Mac OS Sierra checkbox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</a:pPr>
            <a:r>
              <a:rPr lang="en">
                <a:solidFill>
                  <a:srgbClr val="434343"/>
                </a:solidFill>
              </a:rPr>
              <a:t>Animated checkbox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</a:pPr>
            <a:r>
              <a:rPr lang="en">
                <a:solidFill>
                  <a:srgbClr val="434343"/>
                </a:solidFill>
              </a:rPr>
              <a:t>Handler variables are neat!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</a:pPr>
            <a:r>
              <a:rPr lang="en">
                <a:solidFill>
                  <a:srgbClr val="434343"/>
                </a:solidFill>
              </a:rPr>
              <a:t>How the android native button works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</a:pPr>
            <a:r>
              <a:rPr lang="en">
                <a:solidFill>
                  <a:srgbClr val="434343"/>
                </a:solidFill>
              </a:rPr>
              <a:t>Other android widgets you can make (right now!) with Java FFI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>
            <p:ph idx="1" type="subTitle"/>
          </p:nvPr>
        </p:nvSpPr>
        <p:spPr>
          <a:xfrm>
            <a:off x="1392000" y="508125"/>
            <a:ext cx="2694000" cy="3649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A simple ‘ArrayApply’ handler type allows completely generic operations on arrays by passing handlers around which act on the array elements.</a:t>
            </a:r>
          </a:p>
        </p:txBody>
      </p:sp>
      <p:sp>
        <p:nvSpPr>
          <p:cNvPr id="206" name="Shape 206"/>
          <p:cNvSpPr txBox="1"/>
          <p:nvPr/>
        </p:nvSpPr>
        <p:spPr>
          <a:xfrm>
            <a:off x="5391625" y="577150"/>
            <a:ext cx="3704400" cy="5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137500"/>
              <a:buFont typeface="Arial"/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handler type ArrayApply(inout xContext as any, in pArray as Array, in pKey as String, in pValue as any) returns Boolean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137500"/>
              <a:buFont typeface="Arial"/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handler ApplyToArray(in pArray as Array, in pHandler as ArrayApply, inout xContext as any) returns Boolean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37500"/>
              <a:buFont typeface="Arial"/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variable tKey as String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37500"/>
              <a:buFont typeface="Arial"/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repeat for each key tKey in pArray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37500"/>
              <a:buFont typeface="Arial"/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 not pHandler(xContext, pArray, tKey, pArray[tKey]) then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37500"/>
              <a:buFont typeface="Arial"/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return false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37500"/>
              <a:buFont typeface="Arial"/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end if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37500"/>
              <a:buFont typeface="Arial"/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end repeat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37500"/>
              <a:buFont typeface="Arial"/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return true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37500"/>
              <a:buFont typeface="Arial"/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end handler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>
            <p:ph idx="1" type="subTitle"/>
          </p:nvPr>
        </p:nvSpPr>
        <p:spPr>
          <a:xfrm>
            <a:off x="1392000" y="508125"/>
            <a:ext cx="2694000" cy="3649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Adding 1 to all elements of an array becomes a case of choosing a ‘context’ to store the updated state of the array, and the handler that increments elements.</a:t>
            </a:r>
          </a:p>
        </p:txBody>
      </p:sp>
      <p:sp>
        <p:nvSpPr>
          <p:cNvPr id="212" name="Shape 212"/>
          <p:cNvSpPr txBox="1"/>
          <p:nvPr/>
        </p:nvSpPr>
        <p:spPr>
          <a:xfrm>
            <a:off x="5373850" y="268275"/>
            <a:ext cx="3704400" cy="5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// The array incrementing 'apply' handler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handler IncrementApply(inout xContext as any, in pArray as Array, in pKey as String, in pValue as any) returns Boolean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variable tNumber as optional Number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if pValue is an array then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return ApplyToArray(pValue, IncrementApply, xContext)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else if pValue is a number then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put pValue into tNumber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else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parse pValue as number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put the result into tNumber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 tNumber is nothing then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return false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end if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end if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put tNumber + 1 into xContext[pKey]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return true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end handler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// Returns an array in which all elements are incremented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 handler IncrementAllInArray(in pArray as Array) returns any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variable tContext as Array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put the empty array into tContext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if not ApplyToArray(pArray, IncrementApply, tContext) then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return "all elements must be numeric"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end if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return tContext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end handler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/>
          <p:nvPr>
            <p:ph idx="1" type="subTitle"/>
          </p:nvPr>
        </p:nvSpPr>
        <p:spPr>
          <a:xfrm>
            <a:off x="1392000" y="508125"/>
            <a:ext cx="2694000" cy="3649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Similarly, outputting an array as a string.</a:t>
            </a:r>
          </a:p>
          <a:p>
            <a:pPr lv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The context is slightly more complex here- we need to keep track of the current ‘lines’ as well as the level of indent of each sub-array.</a:t>
            </a:r>
          </a:p>
        </p:txBody>
      </p:sp>
      <p:sp>
        <p:nvSpPr>
          <p:cNvPr id="218" name="Shape 218"/>
          <p:cNvSpPr txBox="1"/>
          <p:nvPr/>
        </p:nvSpPr>
        <p:spPr>
          <a:xfrm>
            <a:off x="5373850" y="268275"/>
            <a:ext cx="3704400" cy="5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// The stringifying 'apply' handler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handler ToStringApply(inout xContext as any, in pArray as Array, in pKey as String, in pValue as any) returns Boolean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variable tCurTabs as String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put xContext["tabs"] into tCurTabs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if pValue is an array then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push xContext["tabs"] &amp; pKey &amp; ":" onto xContext["lines"]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put "\t" after xContext["tabs"]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 not ApplyToArray(pValue, ToStringApply, xContext) then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return false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end if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put tCurTabs into xContext["tabs"]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else if pValue is a string then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push xContext["tabs"] &amp; pKey &amp; ":" &amp;&amp; pValue onto xContext["lines"]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else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variable tFormatted as optional String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format pValue as string 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put the result into tFormatted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if tFormatted is nothing then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return false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end if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push xContext["tabs"] &amp; pKey &amp; ":" &amp;&amp; tFormatted onto xContext["lines"]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end if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return true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end handler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/>
          <p:nvPr>
            <p:ph idx="1" type="subTitle"/>
          </p:nvPr>
        </p:nvSpPr>
        <p:spPr>
          <a:xfrm>
            <a:off x="1392000" y="508125"/>
            <a:ext cx="2694000" cy="3649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Small challenge:</a:t>
            </a:r>
          </a:p>
          <a:p>
            <a:pPr lv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Modify this library so that you can customize the output from LiveCode Script - different key : value format, or perhaps a different presentation of the array altogether.</a:t>
            </a:r>
          </a:p>
        </p:txBody>
      </p:sp>
      <p:sp>
        <p:nvSpPr>
          <p:cNvPr id="224" name="Shape 224"/>
          <p:cNvSpPr txBox="1"/>
          <p:nvPr/>
        </p:nvSpPr>
        <p:spPr>
          <a:xfrm>
            <a:off x="5373850" y="268275"/>
            <a:ext cx="3704400" cy="5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 handler ArrayToString(in pArray as Array)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variable tContext as Array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put "" into tContext["tabs"]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put [] into tContext["lines"]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if not ApplyToArray(pArray, ToStringApply, tContext) then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return ""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end if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combine tContext["lines"] with "\n"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return the result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end handler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Android native button</a:t>
            </a:r>
          </a:p>
        </p:txBody>
      </p:sp>
      <p:sp>
        <p:nvSpPr>
          <p:cNvPr id="230" name="Shape 230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Suppose you asked the following question: 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What’s going on at the frontier of LCB at the moment?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I would answer with the android native button widget.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/>
          <p:nvPr/>
        </p:nvSpPr>
        <p:spPr>
          <a:xfrm>
            <a:off x="5373850" y="268275"/>
            <a:ext cx="3704400" cy="5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foreign handler _JNI_GetAndroidEngine() returns JObject binds to "java:com.runrev.android.Engine&gt;getEngine()Lcom/runrev/android/Engine;!static"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foreign handler _JNI_GetEngineContext(in pEngine as JObject) returns JObject binds to "java:android.view.View&gt;getContext()Landroid/content/Context;"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// Handlers for creating and attaching view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foreign handler _JNI_CreateButton(in pContext as JObject) returns JObject binds to "java:android.widget.Button&gt;new(Landroid/content/Context;)"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foreign handler _JNI_AddButtonView(in pParentView as JObject, in pChildView as JObject) returns nothing binds to "java:android.view.ViewGroup&gt;addView(Landroid/view/View;)V"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36" name="Shape 236"/>
          <p:cNvSpPr txBox="1"/>
          <p:nvPr>
            <p:ph idx="1" type="subTitle"/>
          </p:nvPr>
        </p:nvSpPr>
        <p:spPr>
          <a:xfrm>
            <a:off x="1392000" y="508125"/>
            <a:ext cx="2694000" cy="3649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Just getting a button on the screen is very few lines of code!</a:t>
            </a:r>
          </a:p>
          <a:p>
            <a:pPr lv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Firstly this chunk of foreign handler bindings:</a:t>
            </a:r>
          </a:p>
          <a:p>
            <a:pPr lv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/>
          <p:nvPr>
            <p:ph idx="1" type="subTitle"/>
          </p:nvPr>
        </p:nvSpPr>
        <p:spPr>
          <a:xfrm>
            <a:off x="1392000" y="508125"/>
            <a:ext cx="2694000" cy="3649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And then using them to create the native view when the widget is opened.</a:t>
            </a:r>
          </a:p>
          <a:p>
            <a:pPr lv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242" name="Shape 242"/>
          <p:cNvSpPr txBox="1"/>
          <p:nvPr/>
        </p:nvSpPr>
        <p:spPr>
          <a:xfrm>
            <a:off x="5373850" y="268275"/>
            <a:ext cx="3704400" cy="5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public handler OnOpen()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unsafe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    InitButtonView()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end unsafe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end handler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private unsafe handler InitButtonView()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// Create an android button using the Engine Context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variable tEngine as JObject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put _JNI_GetAndroidEngine() into tEngine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variable tContext as JObject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put _JNI_GetEngineContext(tEngine) into tContext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put _JNI_CreateButton(tContext) into mButton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// put my native window into tParent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variable tParent as Pointer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MCWidgetGetMyStackNativeView(tParent)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// wrap the parent pointer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variable tParentObj as JObject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put PointerToJObject(tParent) into tParentObj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// add the view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_JNI_AddButtonView(tParentObj, mButton)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// get the pointer from the view and set the native layer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variable tButtonPointer as Pointer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put PointerFromJObject(mButton) into tButtonPointer</a:t>
            </a: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set my native layer to tButtonPointer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end handler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8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Other a</a:t>
            </a:r>
            <a:r>
              <a:rPr lang="en"/>
              <a:t>ndroid native things!</a:t>
            </a:r>
          </a:p>
        </p:txBody>
      </p:sp>
      <p:sp>
        <p:nvSpPr>
          <p:cNvPr id="248" name="Shape 248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Suppose you asked the following question: 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How can I get in on the java FFI with my own things?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I might answer: make some other android native things.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/>
          <p:nvPr>
            <p:ph type="title"/>
          </p:nvPr>
        </p:nvSpPr>
        <p:spPr>
          <a:xfrm>
            <a:off x="1520600" y="445025"/>
            <a:ext cx="7116300" cy="1074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One foreign handler to rule them all, and in the darkness bind them...</a:t>
            </a:r>
          </a:p>
        </p:txBody>
      </p:sp>
      <p:sp>
        <p:nvSpPr>
          <p:cNvPr id="254" name="Shape 254"/>
          <p:cNvSpPr txBox="1"/>
          <p:nvPr>
            <p:ph idx="1" type="body"/>
          </p:nvPr>
        </p:nvSpPr>
        <p:spPr>
          <a:xfrm>
            <a:off x="1520600" y="1661200"/>
            <a:ext cx="7116300" cy="3280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foreign handler _JNI_CreateView(in pContext as JObject) returns JObject \ 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lang="en"/>
              <a:t>binds to "java:android.widget.Button&gt;new(Landroid/content/Context;)"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rPr lang="en"/>
              <a:t>By binding this to the constructor of different android widgets, you immediately have different native controls.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rPr lang="en"/>
              <a:t>Button, ToggleButton, EditText,...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Subsequent</a:t>
            </a:r>
            <a:r>
              <a:rPr lang="en"/>
              <a:t> months - bespoke bags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434343"/>
                </a:solidFill>
              </a:rPr>
              <a:t>Subsequent editions of this session will be tailored to suit your curiosity. Please email </a:t>
            </a:r>
            <a:r>
              <a:rPr lang="en" u="sng">
                <a:solidFill>
                  <a:schemeClr val="hlink"/>
                </a:solidFill>
                <a:hlinkClick r:id="rId3"/>
              </a:rPr>
              <a:t>support@livecode.com</a:t>
            </a:r>
            <a:r>
              <a:rPr lang="en">
                <a:solidFill>
                  <a:srgbClr val="434343"/>
                </a:solidFill>
              </a:rPr>
              <a:t> with the subject ‘Widget queries’ with any questions you have.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-"/>
            </a:pPr>
            <a:r>
              <a:rPr lang="en">
                <a:solidFill>
                  <a:srgbClr val="434343"/>
                </a:solidFill>
              </a:rPr>
              <a:t>Arising from the introductory course on building extensions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-"/>
            </a:pPr>
            <a:r>
              <a:rPr lang="en">
                <a:solidFill>
                  <a:srgbClr val="434343"/>
                </a:solidFill>
              </a:rPr>
              <a:t>Unanswered from this session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-"/>
            </a:pPr>
            <a:r>
              <a:rPr lang="en">
                <a:solidFill>
                  <a:srgbClr val="434343"/>
                </a:solidFill>
              </a:rPr>
              <a:t>In general about LiveCode Builder and extensions 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434343"/>
                </a:solidFill>
              </a:rPr>
              <a:t>And I will attempt to cohere some answers, if possible in the form of code demonstrations.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434343"/>
                </a:solidFill>
              </a:rPr>
              <a:t>This month I have made up some questions based on what I perceive as the general interest.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Koch Snowflake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Suppose you asked the following questions: 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How do I go about using simple canvas path operations? 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What are the benefits of using LCB over LCS for certain things?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 might answer with a widget:</a:t>
            </a:r>
          </a:p>
        </p:txBody>
      </p:sp>
      <p:pic>
        <p:nvPicPr>
          <p:cNvPr descr="Screen Shot 2017-06-14 at 23.48.34.png" id="85" name="Shape 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61850" y="2796450"/>
            <a:ext cx="2433799" cy="2578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Koch Snowflake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You only need to know how to do this: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In fact, thanks to recursion, you only need to know how to do this:</a:t>
            </a:r>
          </a:p>
        </p:txBody>
      </p:sp>
      <p:pic>
        <p:nvPicPr>
          <p:cNvPr id="92" name="Shape 92"/>
          <p:cNvPicPr preferRelativeResize="0"/>
          <p:nvPr/>
        </p:nvPicPr>
        <p:blipFill rotWithShape="1">
          <a:blip r:embed="rId3">
            <a:alphaModFix/>
          </a:blip>
          <a:srcRect b="57969" l="0" r="18850" t="0"/>
          <a:stretch/>
        </p:blipFill>
        <p:spPr>
          <a:xfrm>
            <a:off x="3319825" y="1661400"/>
            <a:ext cx="2504349" cy="1184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Shape 93"/>
          <p:cNvPicPr preferRelativeResize="0"/>
          <p:nvPr/>
        </p:nvPicPr>
        <p:blipFill rotWithShape="1">
          <a:blip r:embed="rId4">
            <a:alphaModFix/>
          </a:blip>
          <a:srcRect b="61511" l="0" r="18850" t="0"/>
          <a:stretch/>
        </p:blipFill>
        <p:spPr>
          <a:xfrm>
            <a:off x="3319825" y="3321800"/>
            <a:ext cx="2504349" cy="1085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Koch Snowflake</a:t>
            </a:r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1520725" y="1152475"/>
            <a:ext cx="7116300" cy="1469100"/>
          </a:xfrm>
          <a:prstGeom prst="rect">
            <a:avLst/>
          </a:prstGeom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 math(s)-minimal strategy here is to create four straight line segments of equal length, and rotate and translate them accordingly. Doing everything relative to 0,0 makes rotation more straight-forward.</a:t>
            </a:r>
          </a:p>
        </p:txBody>
      </p:sp>
      <p:pic>
        <p:nvPicPr>
          <p:cNvPr id="100" name="Shape 100"/>
          <p:cNvPicPr preferRelativeResize="0"/>
          <p:nvPr/>
        </p:nvPicPr>
        <p:blipFill rotWithShape="1">
          <a:blip r:embed="rId3">
            <a:alphaModFix/>
          </a:blip>
          <a:srcRect b="61511" l="0" r="18850" t="-10280"/>
          <a:stretch/>
        </p:blipFill>
        <p:spPr>
          <a:xfrm>
            <a:off x="6191200" y="2519371"/>
            <a:ext cx="2504349" cy="13749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1" name="Shape 101"/>
          <p:cNvCxnSpPr/>
          <p:nvPr/>
        </p:nvCxnSpPr>
        <p:spPr>
          <a:xfrm>
            <a:off x="3008725" y="3576500"/>
            <a:ext cx="861300" cy="0"/>
          </a:xfrm>
          <a:prstGeom prst="straightConnector1">
            <a:avLst/>
          </a:prstGeom>
          <a:noFill/>
          <a:ln cap="flat" cmpd="sng" w="9525">
            <a:solidFill>
              <a:srgbClr val="00FF00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02" name="Shape 102"/>
          <p:cNvSpPr/>
          <p:nvPr/>
        </p:nvSpPr>
        <p:spPr>
          <a:xfrm>
            <a:off x="3358250" y="3214450"/>
            <a:ext cx="134225" cy="274650"/>
          </a:xfrm>
          <a:custGeom>
            <a:pathLst>
              <a:path extrusionOk="0" h="10986" w="5369">
                <a:moveTo>
                  <a:pt x="4495" y="10986"/>
                </a:moveTo>
                <a:cubicBezTo>
                  <a:pt x="4578" y="9571"/>
                  <a:pt x="5743" y="4328"/>
                  <a:pt x="4994" y="2497"/>
                </a:cubicBezTo>
                <a:cubicBezTo>
                  <a:pt x="4244" y="666"/>
                  <a:pt x="832" y="416"/>
                  <a:pt x="0" y="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lg" w="lg" type="none"/>
            <a:tailEnd len="lg" w="lg" type="stealth"/>
          </a:ln>
        </p:spPr>
      </p:sp>
      <p:cxnSp>
        <p:nvCxnSpPr>
          <p:cNvPr id="103" name="Shape 103"/>
          <p:cNvCxnSpPr/>
          <p:nvPr/>
        </p:nvCxnSpPr>
        <p:spPr>
          <a:xfrm flipH="1" rot="10800000">
            <a:off x="3008725" y="2887400"/>
            <a:ext cx="471900" cy="689100"/>
          </a:xfrm>
          <a:prstGeom prst="straightConnector1">
            <a:avLst/>
          </a:prstGeom>
          <a:noFill/>
          <a:ln cap="flat" cmpd="sng" w="9525">
            <a:solidFill>
              <a:srgbClr val="00FF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04" name="Shape 104"/>
          <p:cNvCxnSpPr/>
          <p:nvPr/>
        </p:nvCxnSpPr>
        <p:spPr>
          <a:xfrm flipH="1" rot="10800000">
            <a:off x="4082350" y="3264275"/>
            <a:ext cx="1672800" cy="12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05" name="Shape 105"/>
          <p:cNvCxnSpPr/>
          <p:nvPr/>
        </p:nvCxnSpPr>
        <p:spPr>
          <a:xfrm flipH="1" rot="10800000">
            <a:off x="7006274" y="2824046"/>
            <a:ext cx="399300" cy="694200"/>
          </a:xfrm>
          <a:prstGeom prst="straightConnector1">
            <a:avLst/>
          </a:prstGeom>
          <a:noFill/>
          <a:ln cap="flat" cmpd="sng" w="9525">
            <a:solidFill>
              <a:srgbClr val="00FF00"/>
            </a:solidFill>
            <a:prstDash val="solid"/>
            <a:round/>
            <a:headEnd len="lg" w="lg" type="none"/>
            <a:tailEnd len="lg" w="lg" type="none"/>
          </a:ln>
        </p:spPr>
      </p:cxnSp>
      <p:pic>
        <p:nvPicPr>
          <p:cNvPr id="106" name="Shape 106"/>
          <p:cNvPicPr preferRelativeResize="0"/>
          <p:nvPr/>
        </p:nvPicPr>
        <p:blipFill rotWithShape="1">
          <a:blip r:embed="rId3">
            <a:alphaModFix/>
          </a:blip>
          <a:srcRect b="61512" l="0" r="18850" t="-4200"/>
          <a:stretch/>
        </p:blipFill>
        <p:spPr>
          <a:xfrm>
            <a:off x="6191200" y="3681423"/>
            <a:ext cx="2504349" cy="12034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7" name="Shape 107"/>
          <p:cNvCxnSpPr/>
          <p:nvPr/>
        </p:nvCxnSpPr>
        <p:spPr>
          <a:xfrm>
            <a:off x="3008725" y="4567100"/>
            <a:ext cx="8613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08" name="Shape 108"/>
          <p:cNvSpPr/>
          <p:nvPr/>
        </p:nvSpPr>
        <p:spPr>
          <a:xfrm flipH="1">
            <a:off x="3358250" y="4205050"/>
            <a:ext cx="134225" cy="274650"/>
          </a:xfrm>
          <a:custGeom>
            <a:pathLst>
              <a:path extrusionOk="0" h="10986" w="5369">
                <a:moveTo>
                  <a:pt x="4495" y="10986"/>
                </a:moveTo>
                <a:cubicBezTo>
                  <a:pt x="4578" y="9571"/>
                  <a:pt x="5743" y="4328"/>
                  <a:pt x="4994" y="2497"/>
                </a:cubicBezTo>
                <a:cubicBezTo>
                  <a:pt x="4244" y="666"/>
                  <a:pt x="832" y="416"/>
                  <a:pt x="0" y="0"/>
                </a:cubicBezTo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lg" w="lg" type="none"/>
            <a:tailEnd len="lg" w="lg" type="stealth"/>
          </a:ln>
        </p:spPr>
      </p:sp>
      <p:cxnSp>
        <p:nvCxnSpPr>
          <p:cNvPr id="109" name="Shape 109"/>
          <p:cNvCxnSpPr/>
          <p:nvPr/>
        </p:nvCxnSpPr>
        <p:spPr>
          <a:xfrm rot="10800000">
            <a:off x="3398125" y="3894325"/>
            <a:ext cx="471900" cy="689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10" name="Shape 110"/>
          <p:cNvCxnSpPr/>
          <p:nvPr/>
        </p:nvCxnSpPr>
        <p:spPr>
          <a:xfrm flipH="1" rot="10800000">
            <a:off x="4082350" y="4254875"/>
            <a:ext cx="1672800" cy="12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11" name="Shape 111"/>
          <p:cNvCxnSpPr/>
          <p:nvPr/>
        </p:nvCxnSpPr>
        <p:spPr>
          <a:xfrm rot="10800000">
            <a:off x="7415025" y="3810225"/>
            <a:ext cx="405000" cy="695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12" name="Shape 112"/>
          <p:cNvSpPr txBox="1"/>
          <p:nvPr/>
        </p:nvSpPr>
        <p:spPr>
          <a:xfrm>
            <a:off x="1273400" y="2743950"/>
            <a:ext cx="16728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Start at [0,0]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Go to [length,0]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Rotate -60</a:t>
            </a:r>
          </a:p>
        </p:txBody>
      </p:sp>
      <p:sp>
        <p:nvSpPr>
          <p:cNvPr id="113" name="Shape 113"/>
          <p:cNvSpPr txBox="1"/>
          <p:nvPr/>
        </p:nvSpPr>
        <p:spPr>
          <a:xfrm>
            <a:off x="4005450" y="2809225"/>
            <a:ext cx="1672800" cy="4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Move path ‘length’</a:t>
            </a:r>
          </a:p>
        </p:txBody>
      </p:sp>
      <p:sp>
        <p:nvSpPr>
          <p:cNvPr id="114" name="Shape 114"/>
          <p:cNvSpPr txBox="1"/>
          <p:nvPr/>
        </p:nvSpPr>
        <p:spPr>
          <a:xfrm>
            <a:off x="1273400" y="3849275"/>
            <a:ext cx="16728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Start at [-length,0]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Go to [0,0]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Rotate 60</a:t>
            </a:r>
          </a:p>
        </p:txBody>
      </p:sp>
      <p:sp>
        <p:nvSpPr>
          <p:cNvPr id="115" name="Shape 115"/>
          <p:cNvSpPr txBox="1"/>
          <p:nvPr/>
        </p:nvSpPr>
        <p:spPr>
          <a:xfrm>
            <a:off x="4005453" y="3799825"/>
            <a:ext cx="2185800" cy="4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Move path ‘2 * length’</a:t>
            </a:r>
          </a:p>
        </p:txBody>
      </p:sp>
      <p:cxnSp>
        <p:nvCxnSpPr>
          <p:cNvPr id="116" name="Shape 116"/>
          <p:cNvCxnSpPr/>
          <p:nvPr/>
        </p:nvCxnSpPr>
        <p:spPr>
          <a:xfrm>
            <a:off x="3008725" y="3364400"/>
            <a:ext cx="0" cy="2121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17" name="Shape 117"/>
          <p:cNvCxnSpPr/>
          <p:nvPr/>
        </p:nvCxnSpPr>
        <p:spPr>
          <a:xfrm>
            <a:off x="3114775" y="3470450"/>
            <a:ext cx="0" cy="2121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18" name="Shape 118"/>
          <p:cNvCxnSpPr/>
          <p:nvPr/>
        </p:nvCxnSpPr>
        <p:spPr>
          <a:xfrm>
            <a:off x="3870025" y="4355000"/>
            <a:ext cx="0" cy="2121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19" name="Shape 119"/>
          <p:cNvCxnSpPr/>
          <p:nvPr/>
        </p:nvCxnSpPr>
        <p:spPr>
          <a:xfrm>
            <a:off x="3976075" y="4461050"/>
            <a:ext cx="0" cy="2121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idx="1" type="subTitle"/>
          </p:nvPr>
        </p:nvSpPr>
        <p:spPr>
          <a:xfrm>
            <a:off x="1400900" y="724075"/>
            <a:ext cx="2694000" cy="3314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None/>
            </a:pPr>
            <a:r>
              <a:rPr lang="en" sz="1800"/>
              <a:t>Simply add a ‘recursion’ parameter which gets decremented and passed in to the next iteration.</a:t>
            </a:r>
          </a:p>
          <a:p>
            <a:pPr lvl="0" rtl="0" algn="l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lvl="0" algn="l">
              <a:spcBef>
                <a:spcPts val="0"/>
              </a:spcBef>
              <a:buNone/>
            </a:pPr>
            <a:r>
              <a:rPr lang="en" sz="1800"/>
              <a:t>If recursing, each of the four segments has a subpath which is rotated accordingly.</a:t>
            </a:r>
          </a:p>
        </p:txBody>
      </p:sp>
      <p:sp>
        <p:nvSpPr>
          <p:cNvPr id="125" name="Shape 125"/>
          <p:cNvSpPr txBox="1"/>
          <p:nvPr/>
        </p:nvSpPr>
        <p:spPr>
          <a:xfrm>
            <a:off x="5382925" y="280950"/>
            <a:ext cx="3593100" cy="45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handler GetPathBetween(in pRecurse as Integer, in pStartX as Real, in pEndX as Real) returns Path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	if pRecurse is 0 then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		return line path from point [pStartX, 0] to point [pEndX, 0]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	end if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	variable tPath as Path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	// get the first segment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	put GetPathBetween(pRecurse - 1, pStartX, pStartX + (pEndX - pStartX) / 3) into tPath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	// add the middle segments - just get two identical segments at the next level of recursion and rotate accordingly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	variable tSegment1 as Path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	put GetPathBetween(pRecurse - 1, 0, (pEndX - pStartX) / 3) into tSegment1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	rotate tSegment1 by -60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	translate tSegment1 by [pStartX + (pEndX - pStartX) / 3, 0]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	add tSegment1 to tPath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lvl="0">
              <a:spcBef>
                <a:spcPts val="0"/>
              </a:spcBef>
              <a:buNone/>
            </a:pPr>
            <a:r>
              <a:rPr lang="en" sz="1000">
                <a:latin typeface="Courier New"/>
                <a:ea typeface="Courier New"/>
                <a:cs typeface="Courier New"/>
                <a:sym typeface="Courier New"/>
              </a:rPr>
              <a:t>	...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idx="1" type="subTitle"/>
          </p:nvPr>
        </p:nvSpPr>
        <p:spPr>
          <a:xfrm>
            <a:off x="1400900" y="724075"/>
            <a:ext cx="2694000" cy="3314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None/>
            </a:pPr>
            <a:r>
              <a:rPr lang="en" sz="1800"/>
              <a:t>Simply add a ‘recursion’ parameter which gets decremented and passed in to the next iteration.</a:t>
            </a:r>
          </a:p>
          <a:p>
            <a:pPr lvl="0" rtl="0" algn="l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lvl="0" rtl="0" algn="l">
              <a:spcBef>
                <a:spcPts val="0"/>
              </a:spcBef>
              <a:buNone/>
            </a:pPr>
            <a:r>
              <a:rPr lang="en" sz="1800"/>
              <a:t>If recursing, each of the four segments has a subpath which is rotated accordingly.</a:t>
            </a:r>
          </a:p>
        </p:txBody>
      </p:sp>
      <p:sp>
        <p:nvSpPr>
          <p:cNvPr id="131" name="Shape 131"/>
          <p:cNvSpPr txBox="1"/>
          <p:nvPr/>
        </p:nvSpPr>
        <p:spPr>
          <a:xfrm>
            <a:off x="5638850" y="711600"/>
            <a:ext cx="3337200" cy="37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variable tSegment2 as Path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put GetPathBetween(pRecurse - 1, -(pEndX - pStartX) / 3, 0) into tSegment2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rotate tSegment2 by 60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translate tSegment2 by [pEndX - (pEndX - pStartX) / 3, 0]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add tSegment2 to tPath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// add the third segment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add GetPathBetween(pRecurse - 1, pStartX + 2 * (pEndX - pStartX) / 3, pEndX) to tPath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return tPath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end handler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latin typeface="Courier New"/>
              <a:ea typeface="Courier New"/>
              <a:cs typeface="Courier New"/>
              <a:sym typeface="Courier New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Advantages over LiveCode Script</a:t>
            </a:r>
          </a:p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There is an old LiveCode blog, creating a Koch Snowflake using points of a graphic.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LCB has sub-pixel positioning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Can integrate properties with the PI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Usually more encapsulation! In this case the original was also one object (though not resizable).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