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1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1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1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1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1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1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1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1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25" y="-50"/>
            <a:ext cx="9144000" cy="5143499"/>
          </a:xfrm>
          <a:prstGeom prst="rect">
            <a:avLst/>
          </a:prstGeom>
          <a:solidFill>
            <a:srgbClr val="43434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0" y="3622775"/>
            <a:ext cx="9144000" cy="908475"/>
          </a:xfrm>
          <a:prstGeom prst="flowChartProcess">
            <a:avLst/>
          </a:prstGeom>
          <a:solidFill>
            <a:srgbClr val="000000">
              <a:alpha val="48235"/>
            </a:srgb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441850" y="3622775"/>
            <a:ext cx="5858400" cy="554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b="1" i="0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2" type="subTitle"/>
          </p:nvPr>
        </p:nvSpPr>
        <p:spPr>
          <a:xfrm>
            <a:off x="5441850" y="4016100"/>
            <a:ext cx="6343199" cy="3195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x="899975" y="1230975"/>
            <a:ext cx="7199699" cy="186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6000">
                <a:solidFill>
                  <a:srgbClr val="FFFFFF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6000">
                <a:solidFill>
                  <a:srgbClr val="FFFFFF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6000">
                <a:solidFill>
                  <a:srgbClr val="FFFFFF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6000">
                <a:solidFill>
                  <a:srgbClr val="FFFFFF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6000">
                <a:solidFill>
                  <a:srgbClr val="FFFFFF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6000">
                <a:solidFill>
                  <a:srgbClr val="FFFFFF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6000">
                <a:solidFill>
                  <a:srgbClr val="FFFFFF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60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descr="streamingcircle.png" id="20" name="Shape 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906923" y="3100875"/>
            <a:ext cx="1685975" cy="15981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vecode-global-site-logo-300x252.png" id="21" name="Shape 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7912" y="430349"/>
            <a:ext cx="1043825" cy="87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1460325" y="1106125"/>
            <a:ext cx="7371899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1460325" y="3152225"/>
            <a:ext cx="7371899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5156676" y="-125"/>
            <a:ext cx="3987298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28"/>
          <p:cNvSpPr txBox="1"/>
          <p:nvPr>
            <p:ph type="title"/>
          </p:nvPr>
        </p:nvSpPr>
        <p:spPr>
          <a:xfrm>
            <a:off x="1400900" y="1233175"/>
            <a:ext cx="3527999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x="1400900" y="2803075"/>
            <a:ext cx="3527999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x="5477178" y="724075"/>
            <a:ext cx="3346199" cy="3695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idx="1" type="body"/>
          </p:nvPr>
        </p:nvSpPr>
        <p:spPr>
          <a:xfrm>
            <a:off x="14579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1520600" y="1152475"/>
            <a:ext cx="34322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5399910" y="1152475"/>
            <a:ext cx="34322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1593725" y="555600"/>
            <a:ext cx="2807999" cy="7556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1593725" y="1389600"/>
            <a:ext cx="2807999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16194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4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artan30percent.jpg" id="6" name="Shape 6"/>
          <p:cNvPicPr preferRelativeResize="0"/>
          <p:nvPr/>
        </p:nvPicPr>
        <p:blipFill rotWithShape="1">
          <a:blip r:embed="rId1">
            <a:alphaModFix/>
          </a:blip>
          <a:srcRect b="0" l="44084" r="44084" t="0"/>
          <a:stretch/>
        </p:blipFill>
        <p:spPr>
          <a:xfrm>
            <a:off x="0" y="0"/>
            <a:ext cx="73019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  <p:sp>
        <p:nvSpPr>
          <p:cNvPr id="10" name="Shape 10"/>
          <p:cNvSpPr/>
          <p:nvPr/>
        </p:nvSpPr>
        <p:spPr>
          <a:xfrm>
            <a:off x="-75" y="-75"/>
            <a:ext cx="730199" cy="5143499"/>
          </a:xfrm>
          <a:prstGeom prst="rect">
            <a:avLst/>
          </a:prstGeom>
          <a:solidFill>
            <a:srgbClr val="43434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1"/>
          <p:cNvSpPr txBox="1"/>
          <p:nvPr/>
        </p:nvSpPr>
        <p:spPr>
          <a:xfrm rot="-5400000">
            <a:off x="-886799" y="1124400"/>
            <a:ext cx="2503799" cy="7301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i="0" lang="en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#LiveCodeGlobal</a:t>
            </a:r>
          </a:p>
        </p:txBody>
      </p:sp>
      <p:pic>
        <p:nvPicPr>
          <p:cNvPr descr="globalredlogo-300x252 (1).png" id="12" name="Shape 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786" y="4356823"/>
            <a:ext cx="644624" cy="54147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support@livecode.com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" type="subTitle"/>
          </p:nvPr>
        </p:nvSpPr>
        <p:spPr>
          <a:xfrm>
            <a:off x="5441850" y="3622775"/>
            <a:ext cx="5858400" cy="554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b="1" i="0" lang="en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Ali	</a:t>
            </a:r>
          </a:p>
        </p:txBody>
      </p:sp>
      <p:sp>
        <p:nvSpPr>
          <p:cNvPr id="64" name="Shape 64"/>
          <p:cNvSpPr txBox="1"/>
          <p:nvPr>
            <p:ph idx="2" type="subTitle"/>
          </p:nvPr>
        </p:nvSpPr>
        <p:spPr>
          <a:xfrm>
            <a:off x="5441850" y="4016100"/>
            <a:ext cx="6343199" cy="3195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Lloyd</a:t>
            </a:r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0" y="1337025"/>
            <a:ext cx="9144000" cy="168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en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Building Widgets</a:t>
            </a:r>
          </a:p>
        </p:txBody>
      </p:sp>
      <p:pic>
        <p:nvPicPr>
          <p:cNvPr descr="Screen Shot 2017-06-13 at 13.20.01.png" id="66" name="Shape 66"/>
          <p:cNvPicPr preferRelativeResize="0"/>
          <p:nvPr/>
        </p:nvPicPr>
        <p:blipFill rotWithShape="1">
          <a:blip r:embed="rId3">
            <a:alphaModFix/>
          </a:blip>
          <a:srcRect b="4219" l="0" r="0" t="4220"/>
          <a:stretch/>
        </p:blipFill>
        <p:spPr>
          <a:xfrm>
            <a:off x="4063125" y="3424575"/>
            <a:ext cx="1116899" cy="1148999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Mac OS Checkbox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Suppose you asked the following question: 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What’s the cleanest way to have multiple themes?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 might answer with a widget that imitates the Mac OS Sierra checkbox.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subTitle"/>
          </p:nvPr>
        </p:nvSpPr>
        <p:spPr>
          <a:xfrm>
            <a:off x="1400900" y="419275"/>
            <a:ext cx="2694000" cy="33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simple and clean way to allow multiple themes for a widget is to set up an array constant containing all the information.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Then when you come to implement the OnPaint handler, it’s just a case of getting the current theme and state of the widget.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5303425" y="205275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kColors is {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"macos": {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"border": {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"normal": "180,180,180",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"depressed": "155,155,155",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"checked": "44,145,252",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"checked-depressed": "0,104,225"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"background": {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"normal": "255,255,255",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"depressed": "240,240,240",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"checked": "59,153,252",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"checked-depressed": "10,127,251"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"default": {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"border": {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"normal": "180,180,180",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"depressed": "155,155,155",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"checked": "180,180,180",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"checked-depressed": "155,155,155"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"background": {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"normal": "255,255,255",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"depressed": "240,240,240",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"checked": "255,255,255",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"checked-depressed": "240,240,240"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 \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We create a string for the current state, and then use this and the theme to generically access parts of the theming array.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This could also be done for theming-related paths that are known in advance.</a:t>
            </a:r>
          </a:p>
        </p:txBody>
      </p:sp>
      <p:sp>
        <p:nvSpPr>
          <p:cNvPr id="155" name="Shape 155"/>
          <p:cNvSpPr txBox="1"/>
          <p:nvPr/>
        </p:nvSpPr>
        <p:spPr>
          <a:xfrm>
            <a:off x="5383375" y="508125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tState as String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mChecked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"checked" into tState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mDepressed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put "-depressed" after tState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 if mDepressed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"depressed" into tState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"normal" into tState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tThemeArray as Array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kColors[mStyle] into tThemeArray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set the paint of this canvas to solid paint with stringToColor(tThemeArray["border"][tState])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Shape 1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2925" y="1169162"/>
            <a:ext cx="7984798" cy="198792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Shape 161"/>
          <p:cNvSpPr txBox="1"/>
          <p:nvPr>
            <p:ph idx="1" type="body"/>
          </p:nvPr>
        </p:nvSpPr>
        <p:spPr>
          <a:xfrm>
            <a:off x="1440150" y="351102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Which is which?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hape 1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2925" y="1169162"/>
            <a:ext cx="7984798" cy="19879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Shape 167"/>
          <p:cNvCxnSpPr/>
          <p:nvPr/>
        </p:nvCxnSpPr>
        <p:spPr>
          <a:xfrm rot="10800000">
            <a:off x="6569600" y="2076900"/>
            <a:ext cx="896999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cxnSp>
        <p:nvCxnSpPr>
          <p:cNvPr id="168" name="Shape 168"/>
          <p:cNvCxnSpPr/>
          <p:nvPr/>
        </p:nvCxnSpPr>
        <p:spPr>
          <a:xfrm rot="10800000">
            <a:off x="6529725" y="2782050"/>
            <a:ext cx="896999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169" name="Shape 169"/>
          <p:cNvSpPr txBox="1"/>
          <p:nvPr/>
        </p:nvSpPr>
        <p:spPr>
          <a:xfrm>
            <a:off x="6649350" y="1639700"/>
            <a:ext cx="896999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Widget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6609475" y="2361450"/>
            <a:ext cx="896999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Mac 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Animated check mark</a:t>
            </a:r>
          </a:p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Suppose you asked the following question: 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Can I animate drawing in my OnPaint handler?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 might answer with a widget that animates a check mark in a checkbox.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the schedule command, OnTimer event and member variables to animate the check mark.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5383375" y="508125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kTimer is 0.00001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handler OnTimer()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Increment percentage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add 1 to mPercentage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 mPercentage &lt; 100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schedule timer in kTimer seconds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Redraw again each time the timer triggers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redraw all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‘Use up’ 20% of the percentage on the first part of the check mark.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We just use interpolation to figure out what the end point of the line should be given the percentage.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5439600" y="593650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kStartPoint is [3,7]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kMidPoint is [5,9.5]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kEndPoint is [9.5,2.5]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kPercentageAtMidPoint is 20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DrawAnimatedCheckMark(in pCheckBox as Rectangle)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tPath as 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the empty path into tPath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tEnd as List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tProportion as Real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tX as Integer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 mPercentage &lt; kPercentageAtMidPoint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put mPercentage / kPercentageAtMidPoint into tProportion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repeat with tX from 1 up to 2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push kStartPoint[tX] + tProportion*(kMidPoint[tX] - kStartPoint[tX]) onto tEnd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end repeat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else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put kMidPoint into tEnd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move to point kStartPoint on tPath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line to point tEnd on tPath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...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 exactly the same for the remaining 80%.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Finally we translate the constructed path to where it should be in the check box, and stroke the path with a green color.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5391625" y="577150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...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 mPercentage &gt; kPercentageAtMidPoint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variable tNewEnd as List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put (mPercentage - kPercentageAtMidPoint) / (100 - kPercentageAtMidPoint) into tProportion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repeat with tX from 1 up to 2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push kMidPoint[tX] + tProportion*(kEndPoint[tX] - kMidPoint[tX]) onto tNewEnd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end repeat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line to point tNewEnd on tPath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translate the path to the top-left of the box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translate tPath by [the left of pCheckBox, the top of pCheckBox]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set the paint of this canvas to solid paint with color [0,1,0]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stroke tPath on this canvas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Handler variables</a:t>
            </a:r>
          </a:p>
        </p:txBody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Suppose you asked the following questions: 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What’s your favourite LCB feature?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How do I manage array data in a widget?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 might answer with the tree view widget. Although I might first digress with a little library.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month - a mixed bag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 math(s)-minimal Koch snowflake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Imitate the Mac OS Sierra checkbox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Animated checkbox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Handler variables are neat!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How the android native button works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Other android widgets you can make (right now!) with Java FFI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simple ‘ArrayApply’ handler type allows completely generic operations on arrays by passing handlers around which act on the array elements.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5391625" y="577150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type ArrayApply(inout xContext as any, in pArray as Array, in pKey as String, in pValue as any) returns Boolean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ApplyToArray(in pArray as Array, in pHandler as ArrayApply, inout xContext as any) returns Boolean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tKey as String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repeat for each key tKey in pArray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not pHandler(xContext, pArray, tKey, pArray[tKey])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return false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repeat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true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Adding 1 to all elements of an array becomes a case of choosing a ‘context’ to store the updated state of the array, and the handler that increments elements.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5373850" y="268275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The array incrementing 'apply'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IncrementApply(inout xContext as any, in pArray as Array, in pKey as String, in pValue as any) returns Boolean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tNumber as optional Number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pValue is an array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return ApplyToArray(pValue, IncrementApply, xContext)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 if pValue is a number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pValue into tNumber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parse pValue as number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the result into tNumber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tNumber is nothing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return false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tNumber + 1 into xContext[pKey]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true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Returns an array in which all elements are incremented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handler IncrementAllInArray(in pArray as Array) returns any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tContext as Array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the empty array into tContext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not ApplyToArray(pArray, IncrementApply, tContext)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return "all elements must be numeric"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tContext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Similarly, outputting an array as a string.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context is slightly more complex here- we need to keep track of the current ‘lines’ as well as the level of indent of each sub-array.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5373850" y="268275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The stringifying 'apply'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ToStringApply(inout xContext as any, in pArray as Array, in pKey as String, in pValue as any) returns Boolean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tCurTabs as String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xContext["tabs"] into tCurTabs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pValue is an array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push xContext["tabs"] &amp; pKey &amp; ":" onto xContext["lines"]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"\t" after xContext["tabs"]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not ApplyToArray(pValue, ToStringApply, xContext)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return false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tCurTabs into xContext["tabs"]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 if pValue is a string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push xContext["tabs"] &amp; pKey &amp; ":" &amp;&amp; pValue onto xContext["lines"]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variable tFormatted as optional String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format pValue as string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the result into tFormatted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tFormatted is nothing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return false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push xContext["tabs"] &amp; pKey &amp; ":" &amp;&amp; tFormatted onto xContext["lines"]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true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Small challenge: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Modify this library so that you can customize the output from LiveCode Script - different key : value format, or perhaps a different presentation of the array altogether.</a:t>
            </a:r>
          </a:p>
        </p:txBody>
      </p:sp>
      <p:sp>
        <p:nvSpPr>
          <p:cNvPr id="224" name="Shape 224"/>
          <p:cNvSpPr txBox="1"/>
          <p:nvPr/>
        </p:nvSpPr>
        <p:spPr>
          <a:xfrm>
            <a:off x="5373850" y="268275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handler ArrayToString(in pArray as Array)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tContext as Array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"" into tContext["tabs"]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[] into tContext["lines"]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not ApplyToArray(pArray, ToStringApply, tContext)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return ""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combine tContext["lines"] with "\n"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the result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Android native button</a:t>
            </a:r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Suppose you asked the following question: 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What’s going on at the frontier of LCB at the moment?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 would answer with the android native button widget.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/>
        </p:nvSpPr>
        <p:spPr>
          <a:xfrm>
            <a:off x="5373850" y="268275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foreign handler _JNI_GetAndroidEngine() returns JObject binds to "java:com.runrev.android.Engine&gt;getEngine()Lcom/runrev/android/Engine;!static"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foreign handler _JNI_GetEngineContext(in pEngine as JObject) returns JObject binds to "java:android.view.View&gt;getContext()Landroid/content/Context;"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Handlers for creating and attaching view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foreign handler _JNI_CreateButton(in pContext as JObject) returns JObject binds to "java:android.widget.Button&gt;new(Landroid/content/Context;)"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foreign handler _JNI_AddButtonView(in pParentView as JObject, in pChildView as JObject) returns nothing binds to "java:android.view.ViewGroup&gt;addView(Landroid/view/View;)V"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6" name="Shape 236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Just getting a button on the screen is very few lines of code!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Firstly this chunk of foreign handler bindings: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And then using them to create the native view when the widget is opened.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Shape 242"/>
          <p:cNvSpPr txBox="1"/>
          <p:nvPr/>
        </p:nvSpPr>
        <p:spPr>
          <a:xfrm>
            <a:off x="5373850" y="268275"/>
            <a:ext cx="3704399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handler OnOpen()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unsafe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InitButtonView()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end unsafe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 unsafe handler InitButtonView()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Create an android button using the Engine Context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tEngine as JObject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_JNI_GetAndroidEngine() into tEngine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tContext as JObject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_JNI_GetEngineContext(tEngine) into tContext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_JNI_CreateButton(tContext) into mButton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put my native window into tParent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tParent as Pointer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MCWidgetGetMyStackNativeView(tParent)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wrap the parent pointer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tParentObj as JObject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PointerToJObject(tParent) into tParentObj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add the view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_JNI_AddButtonView(tParentObj, mButton)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get the pointer from the view and set the native layer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tButtonPointer as Pointer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PointerFromJObject(mButton) into tButtonPointer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set my native layer to tButtonPointer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8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android native things!</a:t>
            </a:r>
          </a:p>
        </p:txBody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Suppose you asked the following question: 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How can I get in on the java FFI with my own things?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 might answer: make some other android native things.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x="1520600" y="445025"/>
            <a:ext cx="7116300" cy="10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foreign handler to rule them all, and in the darkness bind them...</a:t>
            </a:r>
          </a:p>
        </p:txBody>
      </p:sp>
      <p:sp>
        <p:nvSpPr>
          <p:cNvPr id="254" name="Shape 254"/>
          <p:cNvSpPr txBox="1"/>
          <p:nvPr>
            <p:ph idx="1" type="body"/>
          </p:nvPr>
        </p:nvSpPr>
        <p:spPr>
          <a:xfrm>
            <a:off x="1520600" y="1661200"/>
            <a:ext cx="7116300" cy="32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foreign handler _JNI_CreateView(in pContext as JObject) returns JObject \ </a:t>
            </a:r>
          </a:p>
          <a:p>
            <a:pPr indent="45720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binds to "java:android.widget.Button&gt;new(Landroid/content/Context;)"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By binding this to the constructor of different android widgets, you immediately have different native controls.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Button, ToggleButton, EditText,...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Subsequent months - bespoke bags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Subsequent editions of this session will be tailored to suit your curiosity. Please email </a:t>
            </a:r>
            <a:r>
              <a:rPr b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support@livecode.com</a:t>
            </a: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 with the subject ‘Widget queries’ with any questions you have.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Arising from the introductory course on building extensions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Unanswered from this session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In general about LiveCode Builder and extensions 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And I will attempt to cohere some answers, if possible in the form of code demonstrations.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This month I have made up some questions based on what I perceive as the general interest.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Koch Snowflake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Suppose you asked the following questions: 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How do I go about using simple canvas path operations? 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are the benefits of using LCB over LCS for certain things?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 might answer with a widget:</a:t>
            </a:r>
          </a:p>
        </p:txBody>
      </p:sp>
      <p:pic>
        <p:nvPicPr>
          <p:cNvPr descr="Screen Shot 2017-06-14 at 23.48.34.png" id="85" name="Shape 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1850" y="2796450"/>
            <a:ext cx="2433799" cy="2578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Koch Snowflake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You only need to know how to do this:</a:t>
            </a: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 fact, thanks to recursion, you only need to know how to do this:</a:t>
            </a: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 b="57969" l="0" r="18849" t="0"/>
          <a:stretch/>
        </p:blipFill>
        <p:spPr>
          <a:xfrm>
            <a:off x="3319825" y="1661400"/>
            <a:ext cx="2504349" cy="1184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4">
            <a:alphaModFix/>
          </a:blip>
          <a:srcRect b="61511" l="0" r="18849" t="0"/>
          <a:stretch/>
        </p:blipFill>
        <p:spPr>
          <a:xfrm>
            <a:off x="3319825" y="3321800"/>
            <a:ext cx="2504349" cy="1085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Koch Snowflake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1520725" y="1152475"/>
            <a:ext cx="7116300" cy="146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math(s)-minimal strategy here is to create four straight line segments of equal length, and rotate and translate them accordingly. Doing everything relative to 0,0 makes rotation more straight-forward.</a:t>
            </a: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 b="61511" l="0" r="18849" t="-10280"/>
          <a:stretch/>
        </p:blipFill>
        <p:spPr>
          <a:xfrm>
            <a:off x="6191200" y="2519371"/>
            <a:ext cx="2504349" cy="13749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Shape 101"/>
          <p:cNvCxnSpPr/>
          <p:nvPr/>
        </p:nvCxnSpPr>
        <p:spPr>
          <a:xfrm>
            <a:off x="3008725" y="3576500"/>
            <a:ext cx="861299" cy="0"/>
          </a:xfrm>
          <a:prstGeom prst="straightConnector1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2" name="Shape 102"/>
          <p:cNvSpPr/>
          <p:nvPr/>
        </p:nvSpPr>
        <p:spPr>
          <a:xfrm>
            <a:off x="3358250" y="3214450"/>
            <a:ext cx="134225" cy="274650"/>
          </a:xfrm>
          <a:custGeom>
            <a:pathLst>
              <a:path extrusionOk="0" h="120000" w="120000">
                <a:moveTo>
                  <a:pt x="100465" y="120000"/>
                </a:moveTo>
                <a:cubicBezTo>
                  <a:pt x="102320" y="104543"/>
                  <a:pt x="128359" y="47274"/>
                  <a:pt x="111618" y="27274"/>
                </a:cubicBezTo>
                <a:cubicBezTo>
                  <a:pt x="94855" y="7274"/>
                  <a:pt x="18595" y="4543"/>
                  <a:pt x="0" y="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03" name="Shape 103"/>
          <p:cNvCxnSpPr/>
          <p:nvPr/>
        </p:nvCxnSpPr>
        <p:spPr>
          <a:xfrm flipH="1" rot="10800000">
            <a:off x="3008725" y="2887400"/>
            <a:ext cx="471899" cy="689099"/>
          </a:xfrm>
          <a:prstGeom prst="straightConnector1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4" name="Shape 104"/>
          <p:cNvCxnSpPr/>
          <p:nvPr/>
        </p:nvCxnSpPr>
        <p:spPr>
          <a:xfrm flipH="1" rot="10800000">
            <a:off x="4082350" y="3264275"/>
            <a:ext cx="1672800" cy="125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cxnSp>
        <p:nvCxnSpPr>
          <p:cNvPr id="105" name="Shape 105"/>
          <p:cNvCxnSpPr/>
          <p:nvPr/>
        </p:nvCxnSpPr>
        <p:spPr>
          <a:xfrm flipH="1" rot="10800000">
            <a:off x="7006274" y="2824046"/>
            <a:ext cx="399300" cy="694199"/>
          </a:xfrm>
          <a:prstGeom prst="straightConnector1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b="61511" l="0" r="18849" t="-4200"/>
          <a:stretch/>
        </p:blipFill>
        <p:spPr>
          <a:xfrm>
            <a:off x="6191200" y="3681423"/>
            <a:ext cx="2504349" cy="120349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Shape 107"/>
          <p:cNvCxnSpPr/>
          <p:nvPr/>
        </p:nvCxnSpPr>
        <p:spPr>
          <a:xfrm>
            <a:off x="3008725" y="4567100"/>
            <a:ext cx="861299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8" name="Shape 108"/>
          <p:cNvSpPr/>
          <p:nvPr/>
        </p:nvSpPr>
        <p:spPr>
          <a:xfrm flipH="1">
            <a:off x="3358249" y="4205050"/>
            <a:ext cx="134225" cy="274650"/>
          </a:xfrm>
          <a:custGeom>
            <a:pathLst>
              <a:path extrusionOk="0" h="120000" w="120000">
                <a:moveTo>
                  <a:pt x="100465" y="120000"/>
                </a:moveTo>
                <a:cubicBezTo>
                  <a:pt x="102320" y="104543"/>
                  <a:pt x="128359" y="47274"/>
                  <a:pt x="111618" y="27274"/>
                </a:cubicBezTo>
                <a:cubicBezTo>
                  <a:pt x="94855" y="7274"/>
                  <a:pt x="18595" y="4543"/>
                  <a:pt x="0" y="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09" name="Shape 109"/>
          <p:cNvCxnSpPr/>
          <p:nvPr/>
        </p:nvCxnSpPr>
        <p:spPr>
          <a:xfrm rot="10800000">
            <a:off x="3398125" y="3894325"/>
            <a:ext cx="471899" cy="689099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" name="Shape 110"/>
          <p:cNvCxnSpPr/>
          <p:nvPr/>
        </p:nvCxnSpPr>
        <p:spPr>
          <a:xfrm flipH="1" rot="10800000">
            <a:off x="4082350" y="4254875"/>
            <a:ext cx="1672800" cy="12599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lg" w="lg" type="triangle"/>
          </a:ln>
        </p:spPr>
      </p:cxnSp>
      <p:cxnSp>
        <p:nvCxnSpPr>
          <p:cNvPr id="111" name="Shape 111"/>
          <p:cNvCxnSpPr/>
          <p:nvPr/>
        </p:nvCxnSpPr>
        <p:spPr>
          <a:xfrm rot="10800000">
            <a:off x="7415024" y="3810224"/>
            <a:ext cx="405000" cy="695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2" name="Shape 112"/>
          <p:cNvSpPr txBox="1"/>
          <p:nvPr/>
        </p:nvSpPr>
        <p:spPr>
          <a:xfrm>
            <a:off x="1273400" y="2743950"/>
            <a:ext cx="1672800" cy="823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Start at [0,0]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 to [length,0]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Rotate -60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4005450" y="2809225"/>
            <a:ext cx="16728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Move path ‘length’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1273400" y="3849275"/>
            <a:ext cx="1672800" cy="823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Start at [-length,0]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 to [0,0]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Rotate 60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4005453" y="3799825"/>
            <a:ext cx="21858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Move path ‘2 * length’</a:t>
            </a:r>
          </a:p>
        </p:txBody>
      </p:sp>
      <p:cxnSp>
        <p:nvCxnSpPr>
          <p:cNvPr id="116" name="Shape 116"/>
          <p:cNvCxnSpPr/>
          <p:nvPr/>
        </p:nvCxnSpPr>
        <p:spPr>
          <a:xfrm>
            <a:off x="3008725" y="3364400"/>
            <a:ext cx="0" cy="212099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7" name="Shape 117"/>
          <p:cNvCxnSpPr/>
          <p:nvPr/>
        </p:nvCxnSpPr>
        <p:spPr>
          <a:xfrm>
            <a:off x="3114775" y="3470450"/>
            <a:ext cx="0" cy="212099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8" name="Shape 118"/>
          <p:cNvCxnSpPr/>
          <p:nvPr/>
        </p:nvCxnSpPr>
        <p:spPr>
          <a:xfrm>
            <a:off x="3870025" y="4355000"/>
            <a:ext cx="0" cy="212099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9" name="Shape 119"/>
          <p:cNvCxnSpPr/>
          <p:nvPr/>
        </p:nvCxnSpPr>
        <p:spPr>
          <a:xfrm>
            <a:off x="3976075" y="4461050"/>
            <a:ext cx="0" cy="212099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" type="subTitle"/>
          </p:nvPr>
        </p:nvSpPr>
        <p:spPr>
          <a:xfrm>
            <a:off x="1400900" y="724075"/>
            <a:ext cx="2694000" cy="33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Simply add a ‘recursion’ parameter which gets decremented and passed in to the next iteration.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If recursing, each of the four segments has a subpath which is rotated accordingly.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5382925" y="280950"/>
            <a:ext cx="3593100" cy="458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handler GetPathBetween(in pRecurse as Integer, in pStartX as Real, in pEndX as Real) returns 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if pRecurse is 0 then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	return line path from point [pStartX, 0] to point [pEndX, 0]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tPath as 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// get the first segment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put GetPathBetween(pRecurse - 1, pStartX, pStartX + (pEndX - pStartX) / 3) into tPath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// add the middle segments - just get two identical segments at the next level of recursion and rotate accordingly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tSegment1 as 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put GetPathBetween(pRecurse - 1, 0, (pEndX - pStartX) / 3) into tSegment1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rotate tSegment1 by -60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translate tSegment1 by [pStartX + (pEndX - pStartX) / 3, 0]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add tSegment1 to tPath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ourier New"/>
              <a:buNone/>
            </a:pPr>
            <a:r>
              <a:rPr b="0" i="0" lang="en" sz="1000" u="none" cap="none" strike="noStrike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...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subTitle"/>
          </p:nvPr>
        </p:nvSpPr>
        <p:spPr>
          <a:xfrm>
            <a:off x="1400900" y="724075"/>
            <a:ext cx="2694000" cy="3314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Simply add a ‘recursion’ parameter which gets decremented and passed in to the next iteration.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If recursing, each of the four segments has a subpath which is rotated accordingly.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5638850" y="711600"/>
            <a:ext cx="3337200" cy="3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variable tSegment2 as 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GetPathBetween(pRecurse - 1, -(pEndX - pStartX) / 3, 0) into tSegment2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rotate tSegment2 by 60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translate tSegment2 by [pEndX - (pEndX - pStartX) / 3, 0]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add tSegment2 to tPath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add the third segment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add GetPathBetween(pRecurse - 1, pStartX + 2 * (pEndX - pStartX) / 3, pEndX) to tPath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tPath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ourier New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1520599" y="445025"/>
            <a:ext cx="7116300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Advantages over LiveCode Script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There is an old LiveCode blog, creating a Koch Snowflake using points of a graphic.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LCB has sub-pixel positioning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Can integrate properties with the PI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b="0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Usually more encapsulation! In this case the original was also one object (though not resizable).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